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diagrams/quickStyle3.xml" ContentType="application/vnd.openxmlformats-officedocument.drawingml.diagramStyl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444" r:id="rId2"/>
    <p:sldId id="468" r:id="rId3"/>
    <p:sldId id="359" r:id="rId4"/>
    <p:sldId id="358" r:id="rId5"/>
    <p:sldId id="497" r:id="rId6"/>
    <p:sldId id="258" r:id="rId7"/>
    <p:sldId id="344" r:id="rId8"/>
    <p:sldId id="405" r:id="rId9"/>
    <p:sldId id="362" r:id="rId10"/>
    <p:sldId id="391" r:id="rId11"/>
    <p:sldId id="368" r:id="rId12"/>
    <p:sldId id="265" r:id="rId13"/>
    <p:sldId id="366" r:id="rId14"/>
    <p:sldId id="367" r:id="rId15"/>
    <p:sldId id="375" r:id="rId16"/>
    <p:sldId id="376" r:id="rId17"/>
    <p:sldId id="511" r:id="rId18"/>
    <p:sldId id="378" r:id="rId19"/>
    <p:sldId id="374" r:id="rId20"/>
    <p:sldId id="372" r:id="rId21"/>
    <p:sldId id="296" r:id="rId22"/>
    <p:sldId id="407" r:id="rId23"/>
    <p:sldId id="406" r:id="rId24"/>
    <p:sldId id="298" r:id="rId25"/>
    <p:sldId id="304" r:id="rId26"/>
    <p:sldId id="315" r:id="rId27"/>
    <p:sldId id="471" r:id="rId28"/>
    <p:sldId id="476" r:id="rId29"/>
    <p:sldId id="477" r:id="rId30"/>
    <p:sldId id="509" r:id="rId31"/>
    <p:sldId id="316" r:id="rId32"/>
    <p:sldId id="380" r:id="rId33"/>
    <p:sldId id="518" r:id="rId34"/>
    <p:sldId id="323" r:id="rId35"/>
    <p:sldId id="517" r:id="rId36"/>
    <p:sldId id="510" r:id="rId37"/>
    <p:sldId id="498" r:id="rId38"/>
    <p:sldId id="515" r:id="rId39"/>
    <p:sldId id="512" r:id="rId40"/>
    <p:sldId id="502" r:id="rId41"/>
    <p:sldId id="513" r:id="rId42"/>
    <p:sldId id="514" r:id="rId43"/>
    <p:sldId id="384" r:id="rId44"/>
    <p:sldId id="479" r:id="rId45"/>
    <p:sldId id="501" r:id="rId46"/>
    <p:sldId id="437" r:id="rId47"/>
    <p:sldId id="438" r:id="rId48"/>
    <p:sldId id="439" r:id="rId49"/>
    <p:sldId id="436" r:id="rId50"/>
    <p:sldId id="486" r:id="rId51"/>
    <p:sldId id="482" r:id="rId52"/>
    <p:sldId id="488" r:id="rId53"/>
    <p:sldId id="484" r:id="rId54"/>
    <p:sldId id="483" r:id="rId55"/>
    <p:sldId id="412" r:id="rId56"/>
    <p:sldId id="489" r:id="rId57"/>
    <p:sldId id="490" r:id="rId58"/>
    <p:sldId id="467" r:id="rId59"/>
    <p:sldId id="421" r:id="rId60"/>
    <p:sldId id="496" r:id="rId61"/>
    <p:sldId id="491" r:id="rId62"/>
    <p:sldId id="495" r:id="rId63"/>
    <p:sldId id="494" r:id="rId64"/>
    <p:sldId id="493" r:id="rId65"/>
    <p:sldId id="423" r:id="rId66"/>
    <p:sldId id="428" r:id="rId67"/>
    <p:sldId id="446" r:id="rId68"/>
    <p:sldId id="492" r:id="rId69"/>
    <p:sldId id="455" r:id="rId70"/>
    <p:sldId id="447" r:id="rId71"/>
    <p:sldId id="457" r:id="rId72"/>
    <p:sldId id="448" r:id="rId73"/>
    <p:sldId id="285" r:id="rId74"/>
    <p:sldId id="287" r:id="rId75"/>
    <p:sldId id="401" r:id="rId76"/>
    <p:sldId id="403" r:id="rId77"/>
    <p:sldId id="460" r:id="rId78"/>
    <p:sldId id="284" r:id="rId79"/>
    <p:sldId id="333" r:id="rId80"/>
    <p:sldId id="348" r:id="rId81"/>
    <p:sldId id="349" r:id="rId82"/>
    <p:sldId id="350" r:id="rId83"/>
    <p:sldId id="385" r:id="rId84"/>
    <p:sldId id="508" r:id="rId85"/>
    <p:sldId id="386" r:id="rId86"/>
    <p:sldId id="392" r:id="rId87"/>
    <p:sldId id="397" r:id="rId88"/>
    <p:sldId id="504" r:id="rId89"/>
    <p:sldId id="505" r:id="rId90"/>
    <p:sldId id="506" r:id="rId91"/>
    <p:sldId id="507" r:id="rId92"/>
    <p:sldId id="393" r:id="rId93"/>
    <p:sldId id="462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29E3F4-B581-4E8E-A2AC-4EAA755A667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894616B-373B-4C5E-AA07-4941514FAD58}">
      <dgm:prSet phldrT="[Text]"/>
      <dgm:spPr/>
      <dgm:t>
        <a:bodyPr/>
        <a:lstStyle/>
        <a:p>
          <a:r>
            <a:rPr lang="en-US" dirty="0" err="1" smtClean="0"/>
            <a:t>Dyspnea</a:t>
          </a:r>
          <a:endParaRPr lang="en-US" dirty="0"/>
        </a:p>
      </dgm:t>
    </dgm:pt>
    <dgm:pt modelId="{7082F872-DFBC-479B-A8E3-1FD3D070EB1D}" type="parTrans" cxnId="{59FB71FD-C3E1-423D-BACC-222F9DB8835E}">
      <dgm:prSet/>
      <dgm:spPr/>
      <dgm:t>
        <a:bodyPr/>
        <a:lstStyle/>
        <a:p>
          <a:endParaRPr lang="en-US"/>
        </a:p>
      </dgm:t>
    </dgm:pt>
    <dgm:pt modelId="{4FBDFA42-B3F0-4E4F-BBD4-91F5886AEFCC}" type="sibTrans" cxnId="{59FB71FD-C3E1-423D-BACC-222F9DB8835E}">
      <dgm:prSet/>
      <dgm:spPr/>
      <dgm:t>
        <a:bodyPr/>
        <a:lstStyle/>
        <a:p>
          <a:endParaRPr lang="en-US"/>
        </a:p>
      </dgm:t>
    </dgm:pt>
    <dgm:pt modelId="{96AB6361-9D3C-44A6-9C67-F32AC1033625}">
      <dgm:prSet phldrT="[Text]"/>
      <dgm:spPr/>
      <dgm:t>
        <a:bodyPr/>
        <a:lstStyle/>
        <a:p>
          <a:r>
            <a:rPr lang="en-US" dirty="0" smtClean="0"/>
            <a:t>Palpitation</a:t>
          </a:r>
          <a:endParaRPr lang="en-US" dirty="0"/>
        </a:p>
      </dgm:t>
    </dgm:pt>
    <dgm:pt modelId="{4127BC0B-7DD0-4F50-A156-CF29C1467589}" type="parTrans" cxnId="{1DAA63C5-1683-43CC-9993-029AA3D007F7}">
      <dgm:prSet/>
      <dgm:spPr/>
      <dgm:t>
        <a:bodyPr/>
        <a:lstStyle/>
        <a:p>
          <a:endParaRPr lang="en-US"/>
        </a:p>
      </dgm:t>
    </dgm:pt>
    <dgm:pt modelId="{5D35D106-D818-4CF2-9DCA-4FBB750D59D2}" type="sibTrans" cxnId="{1DAA63C5-1683-43CC-9993-029AA3D007F7}">
      <dgm:prSet/>
      <dgm:spPr/>
      <dgm:t>
        <a:bodyPr/>
        <a:lstStyle/>
        <a:p>
          <a:endParaRPr lang="en-US"/>
        </a:p>
      </dgm:t>
    </dgm:pt>
    <dgm:pt modelId="{99DED43B-D10E-409B-A195-B1E6216DE42D}">
      <dgm:prSet phldrT="[Text]"/>
      <dgm:spPr/>
      <dgm:t>
        <a:bodyPr/>
        <a:lstStyle/>
        <a:p>
          <a:r>
            <a:rPr lang="en-US" dirty="0" smtClean="0"/>
            <a:t>Chest pain</a:t>
          </a:r>
          <a:endParaRPr lang="en-US" dirty="0"/>
        </a:p>
      </dgm:t>
    </dgm:pt>
    <dgm:pt modelId="{5DA2D1F2-607A-4B46-BBE9-0936F89F5DBA}" type="parTrans" cxnId="{1023A366-BFC4-47F7-96D4-A43C208C62B6}">
      <dgm:prSet/>
      <dgm:spPr/>
      <dgm:t>
        <a:bodyPr/>
        <a:lstStyle/>
        <a:p>
          <a:endParaRPr lang="en-US"/>
        </a:p>
      </dgm:t>
    </dgm:pt>
    <dgm:pt modelId="{F2BD1431-32F6-4AAC-A1DE-E41CD26C8FB5}" type="sibTrans" cxnId="{1023A366-BFC4-47F7-96D4-A43C208C62B6}">
      <dgm:prSet/>
      <dgm:spPr/>
      <dgm:t>
        <a:bodyPr/>
        <a:lstStyle/>
        <a:p>
          <a:endParaRPr lang="en-US"/>
        </a:p>
      </dgm:t>
    </dgm:pt>
    <dgm:pt modelId="{6221037F-7FFD-4701-8804-6D5F3696B86F}">
      <dgm:prSet/>
      <dgm:spPr/>
      <dgm:t>
        <a:bodyPr/>
        <a:lstStyle/>
        <a:p>
          <a:r>
            <a:rPr lang="en-US" dirty="0" smtClean="0"/>
            <a:t>syncope</a:t>
          </a:r>
          <a:endParaRPr lang="en-US" dirty="0"/>
        </a:p>
      </dgm:t>
    </dgm:pt>
    <dgm:pt modelId="{F994A49A-30FF-45F4-9851-5FA2086875E8}" type="parTrans" cxnId="{E65AC6E4-A88C-4AD6-996F-87F3A30807CE}">
      <dgm:prSet/>
      <dgm:spPr/>
      <dgm:t>
        <a:bodyPr/>
        <a:lstStyle/>
        <a:p>
          <a:endParaRPr lang="en-US"/>
        </a:p>
      </dgm:t>
    </dgm:pt>
    <dgm:pt modelId="{699AAE1E-45C5-4DFA-9F4E-1D3FE4004686}" type="sibTrans" cxnId="{E65AC6E4-A88C-4AD6-996F-87F3A30807CE}">
      <dgm:prSet/>
      <dgm:spPr/>
      <dgm:t>
        <a:bodyPr/>
        <a:lstStyle/>
        <a:p>
          <a:endParaRPr lang="en-US"/>
        </a:p>
      </dgm:t>
    </dgm:pt>
    <dgm:pt modelId="{F7942FC0-D8FB-4794-944B-DBA596E8A6F9}" type="pres">
      <dgm:prSet presAssocID="{C929E3F4-B581-4E8E-A2AC-4EAA755A6672}" presName="compositeShape" presStyleCnt="0">
        <dgm:presLayoutVars>
          <dgm:chMax val="7"/>
          <dgm:dir/>
          <dgm:resizeHandles val="exact"/>
        </dgm:presLayoutVars>
      </dgm:prSet>
      <dgm:spPr/>
    </dgm:pt>
    <dgm:pt modelId="{F2C9225C-452F-44FB-8068-6FBD3B5A353E}" type="pres">
      <dgm:prSet presAssocID="{D894616B-373B-4C5E-AA07-4941514FAD58}" presName="circ1" presStyleLbl="vennNode1" presStyleIdx="0" presStyleCnt="4"/>
      <dgm:spPr/>
      <dgm:t>
        <a:bodyPr/>
        <a:lstStyle/>
        <a:p>
          <a:endParaRPr lang="en-US"/>
        </a:p>
      </dgm:t>
    </dgm:pt>
    <dgm:pt modelId="{9D9A08B7-B594-44B9-865D-4BA484D7C657}" type="pres">
      <dgm:prSet presAssocID="{D894616B-373B-4C5E-AA07-4941514FAD5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0639E-4B0F-4A94-A02C-115D28631FC9}" type="pres">
      <dgm:prSet presAssocID="{6221037F-7FFD-4701-8804-6D5F3696B86F}" presName="circ2" presStyleLbl="vennNode1" presStyleIdx="1" presStyleCnt="4"/>
      <dgm:spPr/>
      <dgm:t>
        <a:bodyPr/>
        <a:lstStyle/>
        <a:p>
          <a:endParaRPr lang="en-US"/>
        </a:p>
      </dgm:t>
    </dgm:pt>
    <dgm:pt modelId="{B35122E1-1FDE-44A1-887F-F56DDDAF4569}" type="pres">
      <dgm:prSet presAssocID="{6221037F-7FFD-4701-8804-6D5F3696B86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BA524-D8C7-48B4-BF12-5076724103DA}" type="pres">
      <dgm:prSet presAssocID="{96AB6361-9D3C-44A6-9C67-F32AC1033625}" presName="circ3" presStyleLbl="vennNode1" presStyleIdx="2" presStyleCnt="4"/>
      <dgm:spPr/>
      <dgm:t>
        <a:bodyPr/>
        <a:lstStyle/>
        <a:p>
          <a:endParaRPr lang="en-US"/>
        </a:p>
      </dgm:t>
    </dgm:pt>
    <dgm:pt modelId="{856CC008-CD0F-45EB-9D3C-B06FE0562DE1}" type="pres">
      <dgm:prSet presAssocID="{96AB6361-9D3C-44A6-9C67-F32AC103362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AD21B-CCAA-4CF1-9918-FC96F52146A0}" type="pres">
      <dgm:prSet presAssocID="{99DED43B-D10E-409B-A195-B1E6216DE42D}" presName="circ4" presStyleLbl="vennNode1" presStyleIdx="3" presStyleCnt="4"/>
      <dgm:spPr/>
      <dgm:t>
        <a:bodyPr/>
        <a:lstStyle/>
        <a:p>
          <a:endParaRPr lang="en-US"/>
        </a:p>
      </dgm:t>
    </dgm:pt>
    <dgm:pt modelId="{86116D1E-F54C-4CB0-99A5-0D3839ED09CA}" type="pres">
      <dgm:prSet presAssocID="{99DED43B-D10E-409B-A195-B1E6216DE42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F1BA3A-B6AB-412E-AF31-A953F7D6E335}" type="presOf" srcId="{C929E3F4-B581-4E8E-A2AC-4EAA755A6672}" destId="{F7942FC0-D8FB-4794-944B-DBA596E8A6F9}" srcOrd="0" destOrd="0" presId="urn:microsoft.com/office/officeart/2005/8/layout/venn1"/>
    <dgm:cxn modelId="{03F54ACE-ED80-4D7E-94DB-FCE6DC3EBD79}" type="presOf" srcId="{99DED43B-D10E-409B-A195-B1E6216DE42D}" destId="{32AAD21B-CCAA-4CF1-9918-FC96F52146A0}" srcOrd="0" destOrd="0" presId="urn:microsoft.com/office/officeart/2005/8/layout/venn1"/>
    <dgm:cxn modelId="{1DAA63C5-1683-43CC-9993-029AA3D007F7}" srcId="{C929E3F4-B581-4E8E-A2AC-4EAA755A6672}" destId="{96AB6361-9D3C-44A6-9C67-F32AC1033625}" srcOrd="2" destOrd="0" parTransId="{4127BC0B-7DD0-4F50-A156-CF29C1467589}" sibTransId="{5D35D106-D818-4CF2-9DCA-4FBB750D59D2}"/>
    <dgm:cxn modelId="{1023A366-BFC4-47F7-96D4-A43C208C62B6}" srcId="{C929E3F4-B581-4E8E-A2AC-4EAA755A6672}" destId="{99DED43B-D10E-409B-A195-B1E6216DE42D}" srcOrd="3" destOrd="0" parTransId="{5DA2D1F2-607A-4B46-BBE9-0936F89F5DBA}" sibTransId="{F2BD1431-32F6-4AAC-A1DE-E41CD26C8FB5}"/>
    <dgm:cxn modelId="{AB011A56-7BD0-4661-98BC-8513CB46D9D8}" type="presOf" srcId="{96AB6361-9D3C-44A6-9C67-F32AC1033625}" destId="{7D5BA524-D8C7-48B4-BF12-5076724103DA}" srcOrd="0" destOrd="0" presId="urn:microsoft.com/office/officeart/2005/8/layout/venn1"/>
    <dgm:cxn modelId="{B1FF6A16-232B-47C4-B337-80F2C017FA2E}" type="presOf" srcId="{D894616B-373B-4C5E-AA07-4941514FAD58}" destId="{9D9A08B7-B594-44B9-865D-4BA484D7C657}" srcOrd="1" destOrd="0" presId="urn:microsoft.com/office/officeart/2005/8/layout/venn1"/>
    <dgm:cxn modelId="{A2BC450F-20EE-46BC-B8EE-31DFC0241E62}" type="presOf" srcId="{6221037F-7FFD-4701-8804-6D5F3696B86F}" destId="{B35122E1-1FDE-44A1-887F-F56DDDAF4569}" srcOrd="1" destOrd="0" presId="urn:microsoft.com/office/officeart/2005/8/layout/venn1"/>
    <dgm:cxn modelId="{59FB71FD-C3E1-423D-BACC-222F9DB8835E}" srcId="{C929E3F4-B581-4E8E-A2AC-4EAA755A6672}" destId="{D894616B-373B-4C5E-AA07-4941514FAD58}" srcOrd="0" destOrd="0" parTransId="{7082F872-DFBC-479B-A8E3-1FD3D070EB1D}" sibTransId="{4FBDFA42-B3F0-4E4F-BBD4-91F5886AEFCC}"/>
    <dgm:cxn modelId="{D4404D80-FDC1-41A2-99EC-344D375F006B}" type="presOf" srcId="{6221037F-7FFD-4701-8804-6D5F3696B86F}" destId="{2100639E-4B0F-4A94-A02C-115D28631FC9}" srcOrd="0" destOrd="0" presId="urn:microsoft.com/office/officeart/2005/8/layout/venn1"/>
    <dgm:cxn modelId="{C35ECFA2-B6ED-4048-95FB-AEA6E0C639EC}" type="presOf" srcId="{D894616B-373B-4C5E-AA07-4941514FAD58}" destId="{F2C9225C-452F-44FB-8068-6FBD3B5A353E}" srcOrd="0" destOrd="0" presId="urn:microsoft.com/office/officeart/2005/8/layout/venn1"/>
    <dgm:cxn modelId="{336055A7-1A12-4130-BB46-6E34B13CC282}" type="presOf" srcId="{99DED43B-D10E-409B-A195-B1E6216DE42D}" destId="{86116D1E-F54C-4CB0-99A5-0D3839ED09CA}" srcOrd="1" destOrd="0" presId="urn:microsoft.com/office/officeart/2005/8/layout/venn1"/>
    <dgm:cxn modelId="{E65AC6E4-A88C-4AD6-996F-87F3A30807CE}" srcId="{C929E3F4-B581-4E8E-A2AC-4EAA755A6672}" destId="{6221037F-7FFD-4701-8804-6D5F3696B86F}" srcOrd="1" destOrd="0" parTransId="{F994A49A-30FF-45F4-9851-5FA2086875E8}" sibTransId="{699AAE1E-45C5-4DFA-9F4E-1D3FE4004686}"/>
    <dgm:cxn modelId="{D7464155-8EA4-4483-A924-ADE898713ED2}" type="presOf" srcId="{96AB6361-9D3C-44A6-9C67-F32AC1033625}" destId="{856CC008-CD0F-45EB-9D3C-B06FE0562DE1}" srcOrd="1" destOrd="0" presId="urn:microsoft.com/office/officeart/2005/8/layout/venn1"/>
    <dgm:cxn modelId="{D3557316-4227-4E89-81E2-BF0A03689D18}" type="presParOf" srcId="{F7942FC0-D8FB-4794-944B-DBA596E8A6F9}" destId="{F2C9225C-452F-44FB-8068-6FBD3B5A353E}" srcOrd="0" destOrd="0" presId="urn:microsoft.com/office/officeart/2005/8/layout/venn1"/>
    <dgm:cxn modelId="{2C962644-5EE0-488C-BE03-9F632D932AD7}" type="presParOf" srcId="{F7942FC0-D8FB-4794-944B-DBA596E8A6F9}" destId="{9D9A08B7-B594-44B9-865D-4BA484D7C657}" srcOrd="1" destOrd="0" presId="urn:microsoft.com/office/officeart/2005/8/layout/venn1"/>
    <dgm:cxn modelId="{D71C84BA-4ED1-44DE-9824-851D73502566}" type="presParOf" srcId="{F7942FC0-D8FB-4794-944B-DBA596E8A6F9}" destId="{2100639E-4B0F-4A94-A02C-115D28631FC9}" srcOrd="2" destOrd="0" presId="urn:microsoft.com/office/officeart/2005/8/layout/venn1"/>
    <dgm:cxn modelId="{6EC4CB02-A2FB-46E9-83C9-7C881EDDDAB5}" type="presParOf" srcId="{F7942FC0-D8FB-4794-944B-DBA596E8A6F9}" destId="{B35122E1-1FDE-44A1-887F-F56DDDAF4569}" srcOrd="3" destOrd="0" presId="urn:microsoft.com/office/officeart/2005/8/layout/venn1"/>
    <dgm:cxn modelId="{68BF7678-B3FA-477D-BD1F-6B8549A618B1}" type="presParOf" srcId="{F7942FC0-D8FB-4794-944B-DBA596E8A6F9}" destId="{7D5BA524-D8C7-48B4-BF12-5076724103DA}" srcOrd="4" destOrd="0" presId="urn:microsoft.com/office/officeart/2005/8/layout/venn1"/>
    <dgm:cxn modelId="{FDA978A5-7DE4-4D42-9A82-B55A44A6E541}" type="presParOf" srcId="{F7942FC0-D8FB-4794-944B-DBA596E8A6F9}" destId="{856CC008-CD0F-45EB-9D3C-B06FE0562DE1}" srcOrd="5" destOrd="0" presId="urn:microsoft.com/office/officeart/2005/8/layout/venn1"/>
    <dgm:cxn modelId="{3F5914C3-760B-461D-BE9D-6C7C205A0AB0}" type="presParOf" srcId="{F7942FC0-D8FB-4794-944B-DBA596E8A6F9}" destId="{32AAD21B-CCAA-4CF1-9918-FC96F52146A0}" srcOrd="6" destOrd="0" presId="urn:microsoft.com/office/officeart/2005/8/layout/venn1"/>
    <dgm:cxn modelId="{8570BEE9-5BA4-4E67-8186-43464359C44D}" type="presParOf" srcId="{F7942FC0-D8FB-4794-944B-DBA596E8A6F9}" destId="{86116D1E-F54C-4CB0-99A5-0D3839ED09CA}" srcOrd="7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8B4EF-D955-4110-A01A-324A3578890C}" type="doc">
      <dgm:prSet loTypeId="urn:microsoft.com/office/officeart/2005/8/layout/venn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CFAB20-8A1F-4E4E-9926-99A96122A954}">
      <dgm:prSet phldrT="[Text]" custT="1"/>
      <dgm:spPr/>
      <dgm:t>
        <a:bodyPr/>
        <a:lstStyle/>
        <a:p>
          <a:r>
            <a:rPr lang="en-US" sz="2400" b="1" dirty="0" err="1" smtClean="0"/>
            <a:t>Valvular</a:t>
          </a:r>
          <a:r>
            <a:rPr lang="en-US" sz="2400" b="1" dirty="0" smtClean="0"/>
            <a:t> </a:t>
          </a:r>
          <a:endParaRPr lang="en-US" sz="2400" b="1" dirty="0"/>
        </a:p>
      </dgm:t>
    </dgm:pt>
    <dgm:pt modelId="{539F282C-31F3-47C8-B92B-219E14B159C1}" type="parTrans" cxnId="{003CCA96-3258-44F4-BF1E-03A8A5BEC541}">
      <dgm:prSet/>
      <dgm:spPr/>
      <dgm:t>
        <a:bodyPr/>
        <a:lstStyle/>
        <a:p>
          <a:endParaRPr lang="en-US"/>
        </a:p>
      </dgm:t>
    </dgm:pt>
    <dgm:pt modelId="{E50C7AB0-56A3-485F-8912-EB9140BA7931}" type="sibTrans" cxnId="{003CCA96-3258-44F4-BF1E-03A8A5BEC541}">
      <dgm:prSet/>
      <dgm:spPr/>
      <dgm:t>
        <a:bodyPr/>
        <a:lstStyle/>
        <a:p>
          <a:endParaRPr lang="en-US"/>
        </a:p>
      </dgm:t>
    </dgm:pt>
    <dgm:pt modelId="{31958803-5651-4B58-929F-BBC5B38C6F12}">
      <dgm:prSet phldrT="[Text]" custT="1"/>
      <dgm:spPr/>
      <dgm:t>
        <a:bodyPr/>
        <a:lstStyle/>
        <a:p>
          <a:r>
            <a:rPr lang="en-US" sz="2000" b="1" dirty="0" smtClean="0"/>
            <a:t>Myocardial </a:t>
          </a:r>
          <a:endParaRPr lang="en-US" sz="2000" b="1" dirty="0"/>
        </a:p>
      </dgm:t>
    </dgm:pt>
    <dgm:pt modelId="{9428F3E4-74DD-49A1-8625-D940EAFF3582}" type="parTrans" cxnId="{AF63D382-1FA1-4908-9721-C6665C6158AD}">
      <dgm:prSet/>
      <dgm:spPr/>
      <dgm:t>
        <a:bodyPr/>
        <a:lstStyle/>
        <a:p>
          <a:endParaRPr lang="en-US"/>
        </a:p>
      </dgm:t>
    </dgm:pt>
    <dgm:pt modelId="{90030B05-6824-411C-8C0B-0667DB0D31A5}" type="sibTrans" cxnId="{AF63D382-1FA1-4908-9721-C6665C6158AD}">
      <dgm:prSet/>
      <dgm:spPr/>
      <dgm:t>
        <a:bodyPr/>
        <a:lstStyle/>
        <a:p>
          <a:endParaRPr lang="en-US"/>
        </a:p>
      </dgm:t>
    </dgm:pt>
    <dgm:pt modelId="{EC7A034F-7FA4-49E4-AAAC-FC4BF7282933}">
      <dgm:prSet phldrT="[Text]"/>
      <dgm:spPr/>
      <dgm:t>
        <a:bodyPr/>
        <a:lstStyle/>
        <a:p>
          <a:r>
            <a:rPr lang="en-US" b="1" dirty="0" smtClean="0"/>
            <a:t>Pericardial</a:t>
          </a:r>
          <a:endParaRPr lang="en-US" b="1" dirty="0"/>
        </a:p>
      </dgm:t>
    </dgm:pt>
    <dgm:pt modelId="{12212600-C665-44CB-8214-74D69BE49CBD}" type="parTrans" cxnId="{EAB566DA-4B1A-48DD-BA56-3D077F6B7034}">
      <dgm:prSet/>
      <dgm:spPr/>
      <dgm:t>
        <a:bodyPr/>
        <a:lstStyle/>
        <a:p>
          <a:endParaRPr lang="en-US"/>
        </a:p>
      </dgm:t>
    </dgm:pt>
    <dgm:pt modelId="{DB91B069-EC43-4C92-93FD-70838E97ADA8}" type="sibTrans" cxnId="{EAB566DA-4B1A-48DD-BA56-3D077F6B7034}">
      <dgm:prSet/>
      <dgm:spPr/>
      <dgm:t>
        <a:bodyPr/>
        <a:lstStyle/>
        <a:p>
          <a:endParaRPr lang="en-US"/>
        </a:p>
      </dgm:t>
    </dgm:pt>
    <dgm:pt modelId="{B47EC354-A7A3-4D0D-8D31-FCC3D7B82C35}">
      <dgm:prSet/>
      <dgm:spPr>
        <a:solidFill>
          <a:schemeClr val="accent3">
            <a:lumMod val="20000"/>
            <a:lumOff val="80000"/>
            <a:alpha val="6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2">
                  <a:lumMod val="75000"/>
                </a:schemeClr>
              </a:solidFill>
            </a:rPr>
            <a:t>Non cardiac </a:t>
          </a:r>
        </a:p>
        <a:p>
          <a:r>
            <a:rPr lang="en-US" b="1" dirty="0" smtClean="0">
              <a:solidFill>
                <a:schemeClr val="accent2">
                  <a:lumMod val="75000"/>
                </a:schemeClr>
              </a:solidFill>
            </a:rPr>
            <a:t>Systemic </a:t>
          </a:r>
          <a:endParaRPr lang="en-US" b="1" dirty="0">
            <a:solidFill>
              <a:schemeClr val="accent2">
                <a:lumMod val="75000"/>
              </a:schemeClr>
            </a:solidFill>
          </a:endParaRPr>
        </a:p>
      </dgm:t>
    </dgm:pt>
    <dgm:pt modelId="{4A04D545-0C70-4DB5-A4E7-ABD9F7242EA3}" type="parTrans" cxnId="{77F2BC11-A77D-4BA8-9F22-299FB03746ED}">
      <dgm:prSet/>
      <dgm:spPr/>
      <dgm:t>
        <a:bodyPr/>
        <a:lstStyle/>
        <a:p>
          <a:endParaRPr lang="en-US"/>
        </a:p>
      </dgm:t>
    </dgm:pt>
    <dgm:pt modelId="{D15DB385-C874-474D-A3B1-05568AC8493B}" type="sibTrans" cxnId="{77F2BC11-A77D-4BA8-9F22-299FB03746ED}">
      <dgm:prSet/>
      <dgm:spPr/>
      <dgm:t>
        <a:bodyPr/>
        <a:lstStyle/>
        <a:p>
          <a:endParaRPr lang="en-US"/>
        </a:p>
      </dgm:t>
    </dgm:pt>
    <dgm:pt modelId="{9C1794C5-9494-471F-ADAC-D22EAF45A066}" type="pres">
      <dgm:prSet presAssocID="{A028B4EF-D955-4110-A01A-324A3578890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C2792C-572B-4F18-B61A-4CCC51EBA696}" type="pres">
      <dgm:prSet presAssocID="{A028B4EF-D955-4110-A01A-324A3578890C}" presName="comp1" presStyleCnt="0"/>
      <dgm:spPr/>
    </dgm:pt>
    <dgm:pt modelId="{2261BDF9-8E5F-4A45-900C-EDA49396B1A4}" type="pres">
      <dgm:prSet presAssocID="{A028B4EF-D955-4110-A01A-324A3578890C}" presName="circle1" presStyleLbl="node1" presStyleIdx="0" presStyleCnt="4"/>
      <dgm:spPr/>
      <dgm:t>
        <a:bodyPr/>
        <a:lstStyle/>
        <a:p>
          <a:endParaRPr lang="en-US"/>
        </a:p>
      </dgm:t>
    </dgm:pt>
    <dgm:pt modelId="{C56754E9-9507-432B-8744-4E4CDCDBC44C}" type="pres">
      <dgm:prSet presAssocID="{A028B4EF-D955-4110-A01A-324A3578890C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979C1-99B5-4B9C-A5C4-AE707A9B434B}" type="pres">
      <dgm:prSet presAssocID="{A028B4EF-D955-4110-A01A-324A3578890C}" presName="comp2" presStyleCnt="0"/>
      <dgm:spPr/>
    </dgm:pt>
    <dgm:pt modelId="{AB6F97FC-FAA0-466C-87D0-8AE42F5AAED0}" type="pres">
      <dgm:prSet presAssocID="{A028B4EF-D955-4110-A01A-324A3578890C}" presName="circle2" presStyleLbl="node1" presStyleIdx="1" presStyleCnt="4"/>
      <dgm:spPr/>
      <dgm:t>
        <a:bodyPr/>
        <a:lstStyle/>
        <a:p>
          <a:endParaRPr lang="en-US"/>
        </a:p>
      </dgm:t>
    </dgm:pt>
    <dgm:pt modelId="{0E721CB1-616F-4975-9FE4-8680D60428CB}" type="pres">
      <dgm:prSet presAssocID="{A028B4EF-D955-4110-A01A-324A3578890C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9915A-5DBE-40DB-B8E7-64A8DDA8A449}" type="pres">
      <dgm:prSet presAssocID="{A028B4EF-D955-4110-A01A-324A3578890C}" presName="comp3" presStyleCnt="0"/>
      <dgm:spPr/>
    </dgm:pt>
    <dgm:pt modelId="{8F575F84-1CD6-4C7A-87D7-0E53DCB0E4D0}" type="pres">
      <dgm:prSet presAssocID="{A028B4EF-D955-4110-A01A-324A3578890C}" presName="circle3" presStyleLbl="node1" presStyleIdx="2" presStyleCnt="4"/>
      <dgm:spPr/>
      <dgm:t>
        <a:bodyPr/>
        <a:lstStyle/>
        <a:p>
          <a:endParaRPr lang="en-US"/>
        </a:p>
      </dgm:t>
    </dgm:pt>
    <dgm:pt modelId="{B4BEA6DD-B89B-40BC-9281-59E3135943F5}" type="pres">
      <dgm:prSet presAssocID="{A028B4EF-D955-4110-A01A-324A3578890C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6B934-2739-40F4-9348-E28414A84551}" type="pres">
      <dgm:prSet presAssocID="{A028B4EF-D955-4110-A01A-324A3578890C}" presName="comp4" presStyleCnt="0"/>
      <dgm:spPr/>
    </dgm:pt>
    <dgm:pt modelId="{A8F8516E-B7F9-411C-AF0F-4CBEE761EE37}" type="pres">
      <dgm:prSet presAssocID="{A028B4EF-D955-4110-A01A-324A3578890C}" presName="circle4" presStyleLbl="node1" presStyleIdx="3" presStyleCnt="4"/>
      <dgm:spPr/>
      <dgm:t>
        <a:bodyPr/>
        <a:lstStyle/>
        <a:p>
          <a:endParaRPr lang="en-US"/>
        </a:p>
      </dgm:t>
    </dgm:pt>
    <dgm:pt modelId="{C315E515-812F-4CF1-948E-22935040E6A5}" type="pres">
      <dgm:prSet presAssocID="{A028B4EF-D955-4110-A01A-324A3578890C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3CCA96-3258-44F4-BF1E-03A8A5BEC541}" srcId="{A028B4EF-D955-4110-A01A-324A3578890C}" destId="{BDCFAB20-8A1F-4E4E-9926-99A96122A954}" srcOrd="0" destOrd="0" parTransId="{539F282C-31F3-47C8-B92B-219E14B159C1}" sibTransId="{E50C7AB0-56A3-485F-8912-EB9140BA7931}"/>
    <dgm:cxn modelId="{30FBABC0-3857-4089-BB1F-868A40E7CEE4}" type="presOf" srcId="{BDCFAB20-8A1F-4E4E-9926-99A96122A954}" destId="{2261BDF9-8E5F-4A45-900C-EDA49396B1A4}" srcOrd="0" destOrd="0" presId="urn:microsoft.com/office/officeart/2005/8/layout/venn2"/>
    <dgm:cxn modelId="{C94BD8D8-2A52-4ED9-A678-703CD56DF48C}" type="presOf" srcId="{B47EC354-A7A3-4D0D-8D31-FCC3D7B82C35}" destId="{A8F8516E-B7F9-411C-AF0F-4CBEE761EE37}" srcOrd="0" destOrd="0" presId="urn:microsoft.com/office/officeart/2005/8/layout/venn2"/>
    <dgm:cxn modelId="{CEB2B5BF-F5AF-44F0-AC3A-B0970716E03C}" type="presOf" srcId="{B47EC354-A7A3-4D0D-8D31-FCC3D7B82C35}" destId="{C315E515-812F-4CF1-948E-22935040E6A5}" srcOrd="1" destOrd="0" presId="urn:microsoft.com/office/officeart/2005/8/layout/venn2"/>
    <dgm:cxn modelId="{4E0A0016-5BDE-43DA-915F-875184B0A343}" type="presOf" srcId="{EC7A034F-7FA4-49E4-AAAC-FC4BF7282933}" destId="{B4BEA6DD-B89B-40BC-9281-59E3135943F5}" srcOrd="1" destOrd="0" presId="urn:microsoft.com/office/officeart/2005/8/layout/venn2"/>
    <dgm:cxn modelId="{AF63D382-1FA1-4908-9721-C6665C6158AD}" srcId="{A028B4EF-D955-4110-A01A-324A3578890C}" destId="{31958803-5651-4B58-929F-BBC5B38C6F12}" srcOrd="1" destOrd="0" parTransId="{9428F3E4-74DD-49A1-8625-D940EAFF3582}" sibTransId="{90030B05-6824-411C-8C0B-0667DB0D31A5}"/>
    <dgm:cxn modelId="{A33C9F1C-E424-46B3-B35C-7F4C00B215B0}" type="presOf" srcId="{A028B4EF-D955-4110-A01A-324A3578890C}" destId="{9C1794C5-9494-471F-ADAC-D22EAF45A066}" srcOrd="0" destOrd="0" presId="urn:microsoft.com/office/officeart/2005/8/layout/venn2"/>
    <dgm:cxn modelId="{F593E5B6-176E-4CD7-BED1-675A63A8DC60}" type="presOf" srcId="{EC7A034F-7FA4-49E4-AAAC-FC4BF7282933}" destId="{8F575F84-1CD6-4C7A-87D7-0E53DCB0E4D0}" srcOrd="0" destOrd="0" presId="urn:microsoft.com/office/officeart/2005/8/layout/venn2"/>
    <dgm:cxn modelId="{D84938E2-5CF8-4A67-A96E-873F08297001}" type="presOf" srcId="{BDCFAB20-8A1F-4E4E-9926-99A96122A954}" destId="{C56754E9-9507-432B-8744-4E4CDCDBC44C}" srcOrd="1" destOrd="0" presId="urn:microsoft.com/office/officeart/2005/8/layout/venn2"/>
    <dgm:cxn modelId="{A90B8B4E-1663-45D9-92DA-6BC2E0D554FD}" type="presOf" srcId="{31958803-5651-4B58-929F-BBC5B38C6F12}" destId="{0E721CB1-616F-4975-9FE4-8680D60428CB}" srcOrd="1" destOrd="0" presId="urn:microsoft.com/office/officeart/2005/8/layout/venn2"/>
    <dgm:cxn modelId="{33407439-612C-4AFB-A9B7-2D16D71E555D}" type="presOf" srcId="{31958803-5651-4B58-929F-BBC5B38C6F12}" destId="{AB6F97FC-FAA0-466C-87D0-8AE42F5AAED0}" srcOrd="0" destOrd="0" presId="urn:microsoft.com/office/officeart/2005/8/layout/venn2"/>
    <dgm:cxn modelId="{77F2BC11-A77D-4BA8-9F22-299FB03746ED}" srcId="{A028B4EF-D955-4110-A01A-324A3578890C}" destId="{B47EC354-A7A3-4D0D-8D31-FCC3D7B82C35}" srcOrd="3" destOrd="0" parTransId="{4A04D545-0C70-4DB5-A4E7-ABD9F7242EA3}" sibTransId="{D15DB385-C874-474D-A3B1-05568AC8493B}"/>
    <dgm:cxn modelId="{EAB566DA-4B1A-48DD-BA56-3D077F6B7034}" srcId="{A028B4EF-D955-4110-A01A-324A3578890C}" destId="{EC7A034F-7FA4-49E4-AAAC-FC4BF7282933}" srcOrd="2" destOrd="0" parTransId="{12212600-C665-44CB-8214-74D69BE49CBD}" sibTransId="{DB91B069-EC43-4C92-93FD-70838E97ADA8}"/>
    <dgm:cxn modelId="{8C8595CB-6A9D-4C70-92A6-95E377A1F4F8}" type="presParOf" srcId="{9C1794C5-9494-471F-ADAC-D22EAF45A066}" destId="{F7C2792C-572B-4F18-B61A-4CCC51EBA696}" srcOrd="0" destOrd="0" presId="urn:microsoft.com/office/officeart/2005/8/layout/venn2"/>
    <dgm:cxn modelId="{90BFFE57-F0AF-48BD-9C59-FA462093AB81}" type="presParOf" srcId="{F7C2792C-572B-4F18-B61A-4CCC51EBA696}" destId="{2261BDF9-8E5F-4A45-900C-EDA49396B1A4}" srcOrd="0" destOrd="0" presId="urn:microsoft.com/office/officeart/2005/8/layout/venn2"/>
    <dgm:cxn modelId="{97291E14-EA8B-4BF7-8FFE-671A7AD4D410}" type="presParOf" srcId="{F7C2792C-572B-4F18-B61A-4CCC51EBA696}" destId="{C56754E9-9507-432B-8744-4E4CDCDBC44C}" srcOrd="1" destOrd="0" presId="urn:microsoft.com/office/officeart/2005/8/layout/venn2"/>
    <dgm:cxn modelId="{D07AFA15-821B-4160-9F68-36F3E7BB7DC7}" type="presParOf" srcId="{9C1794C5-9494-471F-ADAC-D22EAF45A066}" destId="{8D9979C1-99B5-4B9C-A5C4-AE707A9B434B}" srcOrd="1" destOrd="0" presId="urn:microsoft.com/office/officeart/2005/8/layout/venn2"/>
    <dgm:cxn modelId="{BCF10663-06DF-4B90-9179-D8C972A33D29}" type="presParOf" srcId="{8D9979C1-99B5-4B9C-A5C4-AE707A9B434B}" destId="{AB6F97FC-FAA0-466C-87D0-8AE42F5AAED0}" srcOrd="0" destOrd="0" presId="urn:microsoft.com/office/officeart/2005/8/layout/venn2"/>
    <dgm:cxn modelId="{C34E0650-9013-4D21-9F8D-848258C9EE6F}" type="presParOf" srcId="{8D9979C1-99B5-4B9C-A5C4-AE707A9B434B}" destId="{0E721CB1-616F-4975-9FE4-8680D60428CB}" srcOrd="1" destOrd="0" presId="urn:microsoft.com/office/officeart/2005/8/layout/venn2"/>
    <dgm:cxn modelId="{688CCABD-2847-4A4F-A1AB-A79BC5344E76}" type="presParOf" srcId="{9C1794C5-9494-471F-ADAC-D22EAF45A066}" destId="{F0E9915A-5DBE-40DB-B8E7-64A8DDA8A449}" srcOrd="2" destOrd="0" presId="urn:microsoft.com/office/officeart/2005/8/layout/venn2"/>
    <dgm:cxn modelId="{F409C0BE-3C8D-414F-8759-BC84BFA99157}" type="presParOf" srcId="{F0E9915A-5DBE-40DB-B8E7-64A8DDA8A449}" destId="{8F575F84-1CD6-4C7A-87D7-0E53DCB0E4D0}" srcOrd="0" destOrd="0" presId="urn:microsoft.com/office/officeart/2005/8/layout/venn2"/>
    <dgm:cxn modelId="{C80650C7-061A-4EAF-BCF2-644760F9C70A}" type="presParOf" srcId="{F0E9915A-5DBE-40DB-B8E7-64A8DDA8A449}" destId="{B4BEA6DD-B89B-40BC-9281-59E3135943F5}" srcOrd="1" destOrd="0" presId="urn:microsoft.com/office/officeart/2005/8/layout/venn2"/>
    <dgm:cxn modelId="{3CA48BA9-14A2-489C-8B57-7FF4B4F1C63E}" type="presParOf" srcId="{9C1794C5-9494-471F-ADAC-D22EAF45A066}" destId="{6936B934-2739-40F4-9348-E28414A84551}" srcOrd="3" destOrd="0" presId="urn:microsoft.com/office/officeart/2005/8/layout/venn2"/>
    <dgm:cxn modelId="{FD342F83-7DDB-4E92-8744-C04122DA524F}" type="presParOf" srcId="{6936B934-2739-40F4-9348-E28414A84551}" destId="{A8F8516E-B7F9-411C-AF0F-4CBEE761EE37}" srcOrd="0" destOrd="0" presId="urn:microsoft.com/office/officeart/2005/8/layout/venn2"/>
    <dgm:cxn modelId="{914ACEA7-81EF-40EC-BD43-CACA43D4C4FD}" type="presParOf" srcId="{6936B934-2739-40F4-9348-E28414A84551}" destId="{C315E515-812F-4CF1-948E-22935040E6A5}" srcOrd="1" destOrd="0" presId="urn:microsoft.com/office/officeart/2005/8/layout/ven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CCDABE-2343-489F-9FD5-64829286A7C2}" type="doc">
      <dgm:prSet loTypeId="urn:microsoft.com/office/officeart/2005/8/layout/orgChart1" loCatId="hierarchy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61D2BD8F-34EB-4D58-9CCF-46CA4D9197F8}">
      <dgm:prSet phldrT="[Text]"/>
      <dgm:spPr/>
      <dgm:t>
        <a:bodyPr/>
        <a:lstStyle/>
        <a:p>
          <a:r>
            <a:rPr lang="en-US" dirty="0" smtClean="0"/>
            <a:t>Chest pain </a:t>
          </a:r>
          <a:endParaRPr lang="en-US" dirty="0"/>
        </a:p>
      </dgm:t>
    </dgm:pt>
    <dgm:pt modelId="{38952C21-F6CF-4660-A5C6-F45F0719457E}" type="parTrans" cxnId="{7E95AF84-3AE0-4252-89D5-FD8D5AFB7E16}">
      <dgm:prSet/>
      <dgm:spPr/>
      <dgm:t>
        <a:bodyPr/>
        <a:lstStyle/>
        <a:p>
          <a:endParaRPr lang="en-US"/>
        </a:p>
      </dgm:t>
    </dgm:pt>
    <dgm:pt modelId="{D1680476-516A-4D5D-B6C3-3B9366CA990F}" type="sibTrans" cxnId="{7E95AF84-3AE0-4252-89D5-FD8D5AFB7E16}">
      <dgm:prSet/>
      <dgm:spPr/>
      <dgm:t>
        <a:bodyPr/>
        <a:lstStyle/>
        <a:p>
          <a:endParaRPr lang="en-US"/>
        </a:p>
      </dgm:t>
    </dgm:pt>
    <dgm:pt modelId="{431B45DB-4A4E-4E2E-B050-B96BEA5C1C64}">
      <dgm:prSet phldrT="[Text]"/>
      <dgm:spPr/>
      <dgm:t>
        <a:bodyPr/>
        <a:lstStyle/>
        <a:p>
          <a:r>
            <a:rPr lang="en-US" dirty="0" err="1" smtClean="0"/>
            <a:t>Anginal</a:t>
          </a:r>
          <a:r>
            <a:rPr lang="en-US" dirty="0" smtClean="0"/>
            <a:t> </a:t>
          </a:r>
          <a:endParaRPr lang="en-US" dirty="0"/>
        </a:p>
      </dgm:t>
    </dgm:pt>
    <dgm:pt modelId="{C68714D4-101E-4BD8-BE10-15B0A2FC5944}" type="parTrans" cxnId="{B5FF947D-4595-4BC2-AFE7-A3378C4D97D3}">
      <dgm:prSet/>
      <dgm:spPr/>
      <dgm:t>
        <a:bodyPr/>
        <a:lstStyle/>
        <a:p>
          <a:endParaRPr lang="en-US"/>
        </a:p>
      </dgm:t>
    </dgm:pt>
    <dgm:pt modelId="{1F0E2394-A65D-48B9-8431-DBEF9F9D4049}" type="sibTrans" cxnId="{B5FF947D-4595-4BC2-AFE7-A3378C4D97D3}">
      <dgm:prSet/>
      <dgm:spPr/>
      <dgm:t>
        <a:bodyPr/>
        <a:lstStyle/>
        <a:p>
          <a:endParaRPr lang="en-US"/>
        </a:p>
      </dgm:t>
    </dgm:pt>
    <dgm:pt modelId="{67A579A0-5B95-4B6F-BD93-BBCBD48D207F}">
      <dgm:prSet phldrT="[Text]"/>
      <dgm:spPr/>
      <dgm:t>
        <a:bodyPr/>
        <a:lstStyle/>
        <a:p>
          <a:r>
            <a:rPr lang="en-US" dirty="0" smtClean="0"/>
            <a:t>Non </a:t>
          </a:r>
          <a:r>
            <a:rPr lang="en-US" dirty="0" err="1" smtClean="0"/>
            <a:t>Anginal</a:t>
          </a:r>
          <a:r>
            <a:rPr lang="en-US" dirty="0" smtClean="0"/>
            <a:t> </a:t>
          </a:r>
          <a:endParaRPr lang="en-US" dirty="0"/>
        </a:p>
      </dgm:t>
    </dgm:pt>
    <dgm:pt modelId="{18BA6638-BFA8-4998-9106-8631638CEFE6}" type="parTrans" cxnId="{F272A522-5E63-46AB-8BCB-A5AAD2618565}">
      <dgm:prSet/>
      <dgm:spPr/>
      <dgm:t>
        <a:bodyPr/>
        <a:lstStyle/>
        <a:p>
          <a:endParaRPr lang="en-US"/>
        </a:p>
      </dgm:t>
    </dgm:pt>
    <dgm:pt modelId="{3D23C8F5-EE99-4C5D-9657-627D4CE40B1E}" type="sibTrans" cxnId="{F272A522-5E63-46AB-8BCB-A5AAD2618565}">
      <dgm:prSet/>
      <dgm:spPr/>
      <dgm:t>
        <a:bodyPr/>
        <a:lstStyle/>
        <a:p>
          <a:endParaRPr lang="en-US"/>
        </a:p>
      </dgm:t>
    </dgm:pt>
    <dgm:pt modelId="{D464F7B2-3715-41AA-9258-317FB84F9992}">
      <dgm:prSet phldrT="[Text]"/>
      <dgm:spPr/>
      <dgm:t>
        <a:bodyPr/>
        <a:lstStyle/>
        <a:p>
          <a:r>
            <a:rPr lang="en-US" dirty="0" smtClean="0"/>
            <a:t>Non Cardiac </a:t>
          </a:r>
          <a:endParaRPr lang="en-US" dirty="0"/>
        </a:p>
      </dgm:t>
    </dgm:pt>
    <dgm:pt modelId="{DFF03ADF-8181-488C-85F7-D5655F44A925}" type="parTrans" cxnId="{B45B7585-3A7F-4282-BA77-196CA2FBC9B0}">
      <dgm:prSet/>
      <dgm:spPr/>
      <dgm:t>
        <a:bodyPr/>
        <a:lstStyle/>
        <a:p>
          <a:endParaRPr lang="en-US"/>
        </a:p>
      </dgm:t>
    </dgm:pt>
    <dgm:pt modelId="{FA4A675D-009B-46FF-B1C2-0D3D1C94676B}" type="sibTrans" cxnId="{B45B7585-3A7F-4282-BA77-196CA2FBC9B0}">
      <dgm:prSet/>
      <dgm:spPr/>
      <dgm:t>
        <a:bodyPr/>
        <a:lstStyle/>
        <a:p>
          <a:endParaRPr lang="en-US"/>
        </a:p>
      </dgm:t>
    </dgm:pt>
    <dgm:pt modelId="{A085F97B-1CD3-4EF0-BEC9-0F1E0466C8FA}" type="asst">
      <dgm:prSet/>
      <dgm:spPr/>
      <dgm:t>
        <a:bodyPr/>
        <a:lstStyle/>
        <a:p>
          <a:r>
            <a:rPr lang="en-US" dirty="0" smtClean="0"/>
            <a:t>Typical</a:t>
          </a:r>
          <a:endParaRPr lang="en-US" dirty="0"/>
        </a:p>
      </dgm:t>
    </dgm:pt>
    <dgm:pt modelId="{37BCD63A-AF2F-4E7C-876D-6057E0F1EA27}" type="parTrans" cxnId="{ECCFD25B-5FE5-426A-BB87-08AF2C7BC16D}">
      <dgm:prSet/>
      <dgm:spPr/>
      <dgm:t>
        <a:bodyPr/>
        <a:lstStyle/>
        <a:p>
          <a:endParaRPr lang="en-US"/>
        </a:p>
      </dgm:t>
    </dgm:pt>
    <dgm:pt modelId="{CF06A980-ABC9-46B6-86B6-5E4086674D67}" type="sibTrans" cxnId="{ECCFD25B-5FE5-426A-BB87-08AF2C7BC16D}">
      <dgm:prSet/>
      <dgm:spPr/>
      <dgm:t>
        <a:bodyPr/>
        <a:lstStyle/>
        <a:p>
          <a:endParaRPr lang="en-US"/>
        </a:p>
      </dgm:t>
    </dgm:pt>
    <dgm:pt modelId="{83A031A6-106E-47B4-B799-DF14EA0045AC}" type="asst">
      <dgm:prSet/>
      <dgm:spPr/>
      <dgm:t>
        <a:bodyPr/>
        <a:lstStyle/>
        <a:p>
          <a:r>
            <a:rPr lang="en-US" dirty="0" smtClean="0"/>
            <a:t>Atypical</a:t>
          </a:r>
          <a:endParaRPr lang="en-US" dirty="0"/>
        </a:p>
      </dgm:t>
    </dgm:pt>
    <dgm:pt modelId="{0BD5F2DE-8F6F-45E3-99A1-A336C72CD105}" type="parTrans" cxnId="{2EE73D9F-2F9D-4462-BF4F-E7CCD1EEC2D7}">
      <dgm:prSet/>
      <dgm:spPr/>
      <dgm:t>
        <a:bodyPr/>
        <a:lstStyle/>
        <a:p>
          <a:endParaRPr lang="en-US"/>
        </a:p>
      </dgm:t>
    </dgm:pt>
    <dgm:pt modelId="{95E29F26-0896-4A0C-A361-7C422571050B}" type="sibTrans" cxnId="{2EE73D9F-2F9D-4462-BF4F-E7CCD1EEC2D7}">
      <dgm:prSet/>
      <dgm:spPr/>
      <dgm:t>
        <a:bodyPr/>
        <a:lstStyle/>
        <a:p>
          <a:endParaRPr lang="en-US"/>
        </a:p>
      </dgm:t>
    </dgm:pt>
    <dgm:pt modelId="{8C2AC5EA-E19F-4E91-A766-B517CD36514D}" type="pres">
      <dgm:prSet presAssocID="{BFCCDABE-2343-489F-9FD5-64829286A7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03A6D2-BBD5-4987-AAFC-5D69A8FE68A8}" type="pres">
      <dgm:prSet presAssocID="{61D2BD8F-34EB-4D58-9CCF-46CA4D9197F8}" presName="hierRoot1" presStyleCnt="0">
        <dgm:presLayoutVars>
          <dgm:hierBranch val="init"/>
        </dgm:presLayoutVars>
      </dgm:prSet>
      <dgm:spPr/>
    </dgm:pt>
    <dgm:pt modelId="{94D74BC7-2253-48CC-BA15-542CCA2A5ED4}" type="pres">
      <dgm:prSet presAssocID="{61D2BD8F-34EB-4D58-9CCF-46CA4D9197F8}" presName="rootComposite1" presStyleCnt="0"/>
      <dgm:spPr/>
    </dgm:pt>
    <dgm:pt modelId="{5F793C3C-1E40-43CF-A0F1-F6D07E17EF2E}" type="pres">
      <dgm:prSet presAssocID="{61D2BD8F-34EB-4D58-9CCF-46CA4D9197F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BB78DC-BB82-492B-97F1-04E5FCE42C9C}" type="pres">
      <dgm:prSet presAssocID="{61D2BD8F-34EB-4D58-9CCF-46CA4D9197F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4A83A64-4E77-4905-A802-0C2CA5ECD07F}" type="pres">
      <dgm:prSet presAssocID="{61D2BD8F-34EB-4D58-9CCF-46CA4D9197F8}" presName="hierChild2" presStyleCnt="0"/>
      <dgm:spPr/>
    </dgm:pt>
    <dgm:pt modelId="{A469B56F-687F-41D2-8C30-E03A9EC0DDDD}" type="pres">
      <dgm:prSet presAssocID="{C68714D4-101E-4BD8-BE10-15B0A2FC5944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380B88A-774A-4FB5-9F2B-1FE05197E105}" type="pres">
      <dgm:prSet presAssocID="{431B45DB-4A4E-4E2E-B050-B96BEA5C1C64}" presName="hierRoot2" presStyleCnt="0">
        <dgm:presLayoutVars>
          <dgm:hierBranch val="init"/>
        </dgm:presLayoutVars>
      </dgm:prSet>
      <dgm:spPr/>
    </dgm:pt>
    <dgm:pt modelId="{4BFD5E83-5ACE-41E8-90BA-FA9358C2E843}" type="pres">
      <dgm:prSet presAssocID="{431B45DB-4A4E-4E2E-B050-B96BEA5C1C64}" presName="rootComposite" presStyleCnt="0"/>
      <dgm:spPr/>
    </dgm:pt>
    <dgm:pt modelId="{DB3645F5-6DA5-4889-886A-2B3EECB9B76D}" type="pres">
      <dgm:prSet presAssocID="{431B45DB-4A4E-4E2E-B050-B96BEA5C1C6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2A627A-DED9-4D6A-8E6B-9E28F3E1849C}" type="pres">
      <dgm:prSet presAssocID="{431B45DB-4A4E-4E2E-B050-B96BEA5C1C64}" presName="rootConnector" presStyleLbl="node2" presStyleIdx="0" presStyleCnt="3"/>
      <dgm:spPr/>
      <dgm:t>
        <a:bodyPr/>
        <a:lstStyle/>
        <a:p>
          <a:endParaRPr lang="en-US"/>
        </a:p>
      </dgm:t>
    </dgm:pt>
    <dgm:pt modelId="{F84BE9D2-AF9B-4635-9B2B-52240B34DDF9}" type="pres">
      <dgm:prSet presAssocID="{431B45DB-4A4E-4E2E-B050-B96BEA5C1C64}" presName="hierChild4" presStyleCnt="0"/>
      <dgm:spPr/>
    </dgm:pt>
    <dgm:pt modelId="{28FE8BF9-4C17-47EC-8801-860B0701AB3F}" type="pres">
      <dgm:prSet presAssocID="{431B45DB-4A4E-4E2E-B050-B96BEA5C1C64}" presName="hierChild5" presStyleCnt="0"/>
      <dgm:spPr/>
    </dgm:pt>
    <dgm:pt modelId="{EFA231E9-1C87-4A8E-9FE2-1D91D4898AFA}" type="pres">
      <dgm:prSet presAssocID="{37BCD63A-AF2F-4E7C-876D-6057E0F1EA27}" presName="Name111" presStyleLbl="parChTrans1D3" presStyleIdx="0" presStyleCnt="2"/>
      <dgm:spPr/>
      <dgm:t>
        <a:bodyPr/>
        <a:lstStyle/>
        <a:p>
          <a:endParaRPr lang="en-US"/>
        </a:p>
      </dgm:t>
    </dgm:pt>
    <dgm:pt modelId="{631C66C8-53E1-4864-B54C-73FD1D85D521}" type="pres">
      <dgm:prSet presAssocID="{A085F97B-1CD3-4EF0-BEC9-0F1E0466C8FA}" presName="hierRoot3" presStyleCnt="0">
        <dgm:presLayoutVars>
          <dgm:hierBranch val="init"/>
        </dgm:presLayoutVars>
      </dgm:prSet>
      <dgm:spPr/>
    </dgm:pt>
    <dgm:pt modelId="{78B2671E-C7A2-47A8-B765-31396DC9D396}" type="pres">
      <dgm:prSet presAssocID="{A085F97B-1CD3-4EF0-BEC9-0F1E0466C8FA}" presName="rootComposite3" presStyleCnt="0"/>
      <dgm:spPr/>
    </dgm:pt>
    <dgm:pt modelId="{7EC3476F-7230-4601-BCDC-8F79E2BBD56E}" type="pres">
      <dgm:prSet presAssocID="{A085F97B-1CD3-4EF0-BEC9-0F1E0466C8FA}" presName="rootText3" presStyleLbl="asst2" presStyleIdx="0" presStyleCnt="2" custScaleX="85120" custScaleY="585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1790F1-E85C-410C-85D8-228C23C3268A}" type="pres">
      <dgm:prSet presAssocID="{A085F97B-1CD3-4EF0-BEC9-0F1E0466C8FA}" presName="rootConnector3" presStyleLbl="asst2" presStyleIdx="0" presStyleCnt="2"/>
      <dgm:spPr/>
      <dgm:t>
        <a:bodyPr/>
        <a:lstStyle/>
        <a:p>
          <a:endParaRPr lang="en-US"/>
        </a:p>
      </dgm:t>
    </dgm:pt>
    <dgm:pt modelId="{481760EB-0A9A-49EE-A0D3-5BFF1D981202}" type="pres">
      <dgm:prSet presAssocID="{A085F97B-1CD3-4EF0-BEC9-0F1E0466C8FA}" presName="hierChild6" presStyleCnt="0"/>
      <dgm:spPr/>
    </dgm:pt>
    <dgm:pt modelId="{94727ABF-5EDB-423B-837A-A53E1F8C2E49}" type="pres">
      <dgm:prSet presAssocID="{A085F97B-1CD3-4EF0-BEC9-0F1E0466C8FA}" presName="hierChild7" presStyleCnt="0"/>
      <dgm:spPr/>
    </dgm:pt>
    <dgm:pt modelId="{D943E954-544F-4ABD-827E-ADAC46FA6DBA}" type="pres">
      <dgm:prSet presAssocID="{0BD5F2DE-8F6F-45E3-99A1-A336C72CD105}" presName="Name111" presStyleLbl="parChTrans1D3" presStyleIdx="1" presStyleCnt="2"/>
      <dgm:spPr/>
      <dgm:t>
        <a:bodyPr/>
        <a:lstStyle/>
        <a:p>
          <a:endParaRPr lang="en-US"/>
        </a:p>
      </dgm:t>
    </dgm:pt>
    <dgm:pt modelId="{E5933335-A666-4A8D-A77E-F1EFB89830E6}" type="pres">
      <dgm:prSet presAssocID="{83A031A6-106E-47B4-B799-DF14EA0045AC}" presName="hierRoot3" presStyleCnt="0">
        <dgm:presLayoutVars>
          <dgm:hierBranch val="init"/>
        </dgm:presLayoutVars>
      </dgm:prSet>
      <dgm:spPr/>
    </dgm:pt>
    <dgm:pt modelId="{70C43C22-3AC8-4BC1-937F-312C401D5957}" type="pres">
      <dgm:prSet presAssocID="{83A031A6-106E-47B4-B799-DF14EA0045AC}" presName="rootComposite3" presStyleCnt="0"/>
      <dgm:spPr/>
    </dgm:pt>
    <dgm:pt modelId="{A62DD574-55E0-487F-B3F0-7A28F48904BC}" type="pres">
      <dgm:prSet presAssocID="{83A031A6-106E-47B4-B799-DF14EA0045AC}" presName="rootText3" presStyleLbl="asst2" presStyleIdx="1" presStyleCnt="2" custScaleX="105979" custScaleY="626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096652-C8DE-4947-A01D-5649CD9FF121}" type="pres">
      <dgm:prSet presAssocID="{83A031A6-106E-47B4-B799-DF14EA0045AC}" presName="rootConnector3" presStyleLbl="asst2" presStyleIdx="1" presStyleCnt="2"/>
      <dgm:spPr/>
      <dgm:t>
        <a:bodyPr/>
        <a:lstStyle/>
        <a:p>
          <a:endParaRPr lang="en-US"/>
        </a:p>
      </dgm:t>
    </dgm:pt>
    <dgm:pt modelId="{E323F2B7-49B8-476C-8FDF-40473043A91F}" type="pres">
      <dgm:prSet presAssocID="{83A031A6-106E-47B4-B799-DF14EA0045AC}" presName="hierChild6" presStyleCnt="0"/>
      <dgm:spPr/>
    </dgm:pt>
    <dgm:pt modelId="{B946DAF8-668E-446F-86B5-D0D06B4D0269}" type="pres">
      <dgm:prSet presAssocID="{83A031A6-106E-47B4-B799-DF14EA0045AC}" presName="hierChild7" presStyleCnt="0"/>
      <dgm:spPr/>
    </dgm:pt>
    <dgm:pt modelId="{24796A63-0709-4B24-BF7E-463A537F460A}" type="pres">
      <dgm:prSet presAssocID="{18BA6638-BFA8-4998-9106-8631638CEFE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1D225D9-24A6-4874-A876-FCD1A9443514}" type="pres">
      <dgm:prSet presAssocID="{67A579A0-5B95-4B6F-BD93-BBCBD48D207F}" presName="hierRoot2" presStyleCnt="0">
        <dgm:presLayoutVars>
          <dgm:hierBranch val="init"/>
        </dgm:presLayoutVars>
      </dgm:prSet>
      <dgm:spPr/>
    </dgm:pt>
    <dgm:pt modelId="{0334B26F-E5AA-4B09-A55A-20626FE6D519}" type="pres">
      <dgm:prSet presAssocID="{67A579A0-5B95-4B6F-BD93-BBCBD48D207F}" presName="rootComposite" presStyleCnt="0"/>
      <dgm:spPr/>
    </dgm:pt>
    <dgm:pt modelId="{83BDBBFA-8F19-4A1A-AB78-27E1F8248AC5}" type="pres">
      <dgm:prSet presAssocID="{67A579A0-5B95-4B6F-BD93-BBCBD48D207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F5FC09-124E-4D91-89F8-4C66BDAE6B02}" type="pres">
      <dgm:prSet presAssocID="{67A579A0-5B95-4B6F-BD93-BBCBD48D207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59DEC69-A8F4-47EB-87A4-850A224F3FB0}" type="pres">
      <dgm:prSet presAssocID="{67A579A0-5B95-4B6F-BD93-BBCBD48D207F}" presName="hierChild4" presStyleCnt="0"/>
      <dgm:spPr/>
    </dgm:pt>
    <dgm:pt modelId="{060ECE9F-35A0-4BB4-B5DB-9C91EA63FA17}" type="pres">
      <dgm:prSet presAssocID="{67A579A0-5B95-4B6F-BD93-BBCBD48D207F}" presName="hierChild5" presStyleCnt="0"/>
      <dgm:spPr/>
    </dgm:pt>
    <dgm:pt modelId="{EB64773A-905B-4F52-85FD-1830E534B2E4}" type="pres">
      <dgm:prSet presAssocID="{DFF03ADF-8181-488C-85F7-D5655F44A92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33D9B1D9-0EAB-4B8F-84DF-EAECD5D7871D}" type="pres">
      <dgm:prSet presAssocID="{D464F7B2-3715-41AA-9258-317FB84F9992}" presName="hierRoot2" presStyleCnt="0">
        <dgm:presLayoutVars>
          <dgm:hierBranch val="init"/>
        </dgm:presLayoutVars>
      </dgm:prSet>
      <dgm:spPr/>
    </dgm:pt>
    <dgm:pt modelId="{0A99F14F-F920-4562-B622-59AC7E2CADEC}" type="pres">
      <dgm:prSet presAssocID="{D464F7B2-3715-41AA-9258-317FB84F9992}" presName="rootComposite" presStyleCnt="0"/>
      <dgm:spPr/>
    </dgm:pt>
    <dgm:pt modelId="{AAA61812-56EA-4D3E-AF47-2FF48CCD89BB}" type="pres">
      <dgm:prSet presAssocID="{D464F7B2-3715-41AA-9258-317FB84F999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A026DB-E345-48AF-B4C5-FFC4A7A0016B}" type="pres">
      <dgm:prSet presAssocID="{D464F7B2-3715-41AA-9258-317FB84F9992}" presName="rootConnector" presStyleLbl="node2" presStyleIdx="2" presStyleCnt="3"/>
      <dgm:spPr/>
      <dgm:t>
        <a:bodyPr/>
        <a:lstStyle/>
        <a:p>
          <a:endParaRPr lang="en-US"/>
        </a:p>
      </dgm:t>
    </dgm:pt>
    <dgm:pt modelId="{6A63804B-4185-407F-A87D-33E1851168DD}" type="pres">
      <dgm:prSet presAssocID="{D464F7B2-3715-41AA-9258-317FB84F9992}" presName="hierChild4" presStyleCnt="0"/>
      <dgm:spPr/>
    </dgm:pt>
    <dgm:pt modelId="{1AB795D3-C7E4-4920-BF11-FBC53F3E78DE}" type="pres">
      <dgm:prSet presAssocID="{D464F7B2-3715-41AA-9258-317FB84F9992}" presName="hierChild5" presStyleCnt="0"/>
      <dgm:spPr/>
    </dgm:pt>
    <dgm:pt modelId="{EE6677EE-B705-419E-8385-784DBFE956A2}" type="pres">
      <dgm:prSet presAssocID="{61D2BD8F-34EB-4D58-9CCF-46CA4D9197F8}" presName="hierChild3" presStyleCnt="0"/>
      <dgm:spPr/>
    </dgm:pt>
  </dgm:ptLst>
  <dgm:cxnLst>
    <dgm:cxn modelId="{A1B8D52B-749B-46DB-9F86-718E22E4FA36}" type="presOf" srcId="{BFCCDABE-2343-489F-9FD5-64829286A7C2}" destId="{8C2AC5EA-E19F-4E91-A766-B517CD36514D}" srcOrd="0" destOrd="0" presId="urn:microsoft.com/office/officeart/2005/8/layout/orgChart1"/>
    <dgm:cxn modelId="{24F79F28-6D81-469D-A48D-38CB4C231754}" type="presOf" srcId="{61D2BD8F-34EB-4D58-9CCF-46CA4D9197F8}" destId="{61BB78DC-BB82-492B-97F1-04E5FCE42C9C}" srcOrd="1" destOrd="0" presId="urn:microsoft.com/office/officeart/2005/8/layout/orgChart1"/>
    <dgm:cxn modelId="{49450577-55ED-4332-85C0-81595B9BFF56}" type="presOf" srcId="{37BCD63A-AF2F-4E7C-876D-6057E0F1EA27}" destId="{EFA231E9-1C87-4A8E-9FE2-1D91D4898AFA}" srcOrd="0" destOrd="0" presId="urn:microsoft.com/office/officeart/2005/8/layout/orgChart1"/>
    <dgm:cxn modelId="{2EE73D9F-2F9D-4462-BF4F-E7CCD1EEC2D7}" srcId="{431B45DB-4A4E-4E2E-B050-B96BEA5C1C64}" destId="{83A031A6-106E-47B4-B799-DF14EA0045AC}" srcOrd="1" destOrd="0" parTransId="{0BD5F2DE-8F6F-45E3-99A1-A336C72CD105}" sibTransId="{95E29F26-0896-4A0C-A361-7C422571050B}"/>
    <dgm:cxn modelId="{F272A522-5E63-46AB-8BCB-A5AAD2618565}" srcId="{61D2BD8F-34EB-4D58-9CCF-46CA4D9197F8}" destId="{67A579A0-5B95-4B6F-BD93-BBCBD48D207F}" srcOrd="1" destOrd="0" parTransId="{18BA6638-BFA8-4998-9106-8631638CEFE6}" sibTransId="{3D23C8F5-EE99-4C5D-9657-627D4CE40B1E}"/>
    <dgm:cxn modelId="{64F95AC0-8DEB-4BCB-8272-85B434E2478C}" type="presOf" srcId="{0BD5F2DE-8F6F-45E3-99A1-A336C72CD105}" destId="{D943E954-544F-4ABD-827E-ADAC46FA6DBA}" srcOrd="0" destOrd="0" presId="urn:microsoft.com/office/officeart/2005/8/layout/orgChart1"/>
    <dgm:cxn modelId="{53483511-2F24-430F-A604-B44055B34515}" type="presOf" srcId="{C68714D4-101E-4BD8-BE10-15B0A2FC5944}" destId="{A469B56F-687F-41D2-8C30-E03A9EC0DDDD}" srcOrd="0" destOrd="0" presId="urn:microsoft.com/office/officeart/2005/8/layout/orgChart1"/>
    <dgm:cxn modelId="{7E95AF84-3AE0-4252-89D5-FD8D5AFB7E16}" srcId="{BFCCDABE-2343-489F-9FD5-64829286A7C2}" destId="{61D2BD8F-34EB-4D58-9CCF-46CA4D9197F8}" srcOrd="0" destOrd="0" parTransId="{38952C21-F6CF-4660-A5C6-F45F0719457E}" sibTransId="{D1680476-516A-4D5D-B6C3-3B9366CA990F}"/>
    <dgm:cxn modelId="{9121470A-8B3A-4268-8A39-CB259382BFC5}" type="presOf" srcId="{DFF03ADF-8181-488C-85F7-D5655F44A925}" destId="{EB64773A-905B-4F52-85FD-1830E534B2E4}" srcOrd="0" destOrd="0" presId="urn:microsoft.com/office/officeart/2005/8/layout/orgChart1"/>
    <dgm:cxn modelId="{B476E196-24BA-435B-B967-18F989FAF263}" type="presOf" srcId="{A085F97B-1CD3-4EF0-BEC9-0F1E0466C8FA}" destId="{7EC3476F-7230-4601-BCDC-8F79E2BBD56E}" srcOrd="0" destOrd="0" presId="urn:microsoft.com/office/officeart/2005/8/layout/orgChart1"/>
    <dgm:cxn modelId="{B5FF947D-4595-4BC2-AFE7-A3378C4D97D3}" srcId="{61D2BD8F-34EB-4D58-9CCF-46CA4D9197F8}" destId="{431B45DB-4A4E-4E2E-B050-B96BEA5C1C64}" srcOrd="0" destOrd="0" parTransId="{C68714D4-101E-4BD8-BE10-15B0A2FC5944}" sibTransId="{1F0E2394-A65D-48B9-8431-DBEF9F9D4049}"/>
    <dgm:cxn modelId="{09A96CDC-8079-4314-B228-1CA773B86BB2}" type="presOf" srcId="{61D2BD8F-34EB-4D58-9CCF-46CA4D9197F8}" destId="{5F793C3C-1E40-43CF-A0F1-F6D07E17EF2E}" srcOrd="0" destOrd="0" presId="urn:microsoft.com/office/officeart/2005/8/layout/orgChart1"/>
    <dgm:cxn modelId="{3A6794C4-5D50-4A30-AA87-3B3DE2DEE59F}" type="presOf" srcId="{83A031A6-106E-47B4-B799-DF14EA0045AC}" destId="{A62DD574-55E0-487F-B3F0-7A28F48904BC}" srcOrd="0" destOrd="0" presId="urn:microsoft.com/office/officeart/2005/8/layout/orgChart1"/>
    <dgm:cxn modelId="{A93DF40A-D0F1-455B-A71D-FD8B13F07553}" type="presOf" srcId="{D464F7B2-3715-41AA-9258-317FB84F9992}" destId="{73A026DB-E345-48AF-B4C5-FFC4A7A0016B}" srcOrd="1" destOrd="0" presId="urn:microsoft.com/office/officeart/2005/8/layout/orgChart1"/>
    <dgm:cxn modelId="{6B19D107-25C9-4891-BED2-8515F24BEE56}" type="presOf" srcId="{18BA6638-BFA8-4998-9106-8631638CEFE6}" destId="{24796A63-0709-4B24-BF7E-463A537F460A}" srcOrd="0" destOrd="0" presId="urn:microsoft.com/office/officeart/2005/8/layout/orgChart1"/>
    <dgm:cxn modelId="{D17134E1-DE93-4DC2-91DB-5721A58A8778}" type="presOf" srcId="{D464F7B2-3715-41AA-9258-317FB84F9992}" destId="{AAA61812-56EA-4D3E-AF47-2FF48CCD89BB}" srcOrd="0" destOrd="0" presId="urn:microsoft.com/office/officeart/2005/8/layout/orgChart1"/>
    <dgm:cxn modelId="{870F177B-17C1-41E3-A112-FA99AA9DF7A8}" type="presOf" srcId="{67A579A0-5B95-4B6F-BD93-BBCBD48D207F}" destId="{83BDBBFA-8F19-4A1A-AB78-27E1F8248AC5}" srcOrd="0" destOrd="0" presId="urn:microsoft.com/office/officeart/2005/8/layout/orgChart1"/>
    <dgm:cxn modelId="{ECCFD25B-5FE5-426A-BB87-08AF2C7BC16D}" srcId="{431B45DB-4A4E-4E2E-B050-B96BEA5C1C64}" destId="{A085F97B-1CD3-4EF0-BEC9-0F1E0466C8FA}" srcOrd="0" destOrd="0" parTransId="{37BCD63A-AF2F-4E7C-876D-6057E0F1EA27}" sibTransId="{CF06A980-ABC9-46B6-86B6-5E4086674D67}"/>
    <dgm:cxn modelId="{B45B7585-3A7F-4282-BA77-196CA2FBC9B0}" srcId="{61D2BD8F-34EB-4D58-9CCF-46CA4D9197F8}" destId="{D464F7B2-3715-41AA-9258-317FB84F9992}" srcOrd="2" destOrd="0" parTransId="{DFF03ADF-8181-488C-85F7-D5655F44A925}" sibTransId="{FA4A675D-009B-46FF-B1C2-0D3D1C94676B}"/>
    <dgm:cxn modelId="{54D2E774-A4CE-4530-AF88-56F5031BEE9F}" type="presOf" srcId="{67A579A0-5B95-4B6F-BD93-BBCBD48D207F}" destId="{21F5FC09-124E-4D91-89F8-4C66BDAE6B02}" srcOrd="1" destOrd="0" presId="urn:microsoft.com/office/officeart/2005/8/layout/orgChart1"/>
    <dgm:cxn modelId="{12C9CB34-7C6E-4862-B0BD-01A2033F62E2}" type="presOf" srcId="{431B45DB-4A4E-4E2E-B050-B96BEA5C1C64}" destId="{DB3645F5-6DA5-4889-886A-2B3EECB9B76D}" srcOrd="0" destOrd="0" presId="urn:microsoft.com/office/officeart/2005/8/layout/orgChart1"/>
    <dgm:cxn modelId="{DC0497B2-8941-47FB-BF31-BD3B7BE613CD}" type="presOf" srcId="{431B45DB-4A4E-4E2E-B050-B96BEA5C1C64}" destId="{992A627A-DED9-4D6A-8E6B-9E28F3E1849C}" srcOrd="1" destOrd="0" presId="urn:microsoft.com/office/officeart/2005/8/layout/orgChart1"/>
    <dgm:cxn modelId="{A73B1453-7DAC-4521-A044-243E1FAFF4A5}" type="presOf" srcId="{83A031A6-106E-47B4-B799-DF14EA0045AC}" destId="{EE096652-C8DE-4947-A01D-5649CD9FF121}" srcOrd="1" destOrd="0" presId="urn:microsoft.com/office/officeart/2005/8/layout/orgChart1"/>
    <dgm:cxn modelId="{2D7174CF-9445-49E5-BE56-1F4FBF9C8520}" type="presOf" srcId="{A085F97B-1CD3-4EF0-BEC9-0F1E0466C8FA}" destId="{9E1790F1-E85C-410C-85D8-228C23C3268A}" srcOrd="1" destOrd="0" presId="urn:microsoft.com/office/officeart/2005/8/layout/orgChart1"/>
    <dgm:cxn modelId="{53198422-F5B9-47F8-9056-149E95662F19}" type="presParOf" srcId="{8C2AC5EA-E19F-4E91-A766-B517CD36514D}" destId="{D903A6D2-BBD5-4987-AAFC-5D69A8FE68A8}" srcOrd="0" destOrd="0" presId="urn:microsoft.com/office/officeart/2005/8/layout/orgChart1"/>
    <dgm:cxn modelId="{B4727F4E-3B70-42AE-897A-A2C7F9B488B0}" type="presParOf" srcId="{D903A6D2-BBD5-4987-AAFC-5D69A8FE68A8}" destId="{94D74BC7-2253-48CC-BA15-542CCA2A5ED4}" srcOrd="0" destOrd="0" presId="urn:microsoft.com/office/officeart/2005/8/layout/orgChart1"/>
    <dgm:cxn modelId="{EEAC4E12-2B9C-48B2-9652-FACB9F8A7F05}" type="presParOf" srcId="{94D74BC7-2253-48CC-BA15-542CCA2A5ED4}" destId="{5F793C3C-1E40-43CF-A0F1-F6D07E17EF2E}" srcOrd="0" destOrd="0" presId="urn:microsoft.com/office/officeart/2005/8/layout/orgChart1"/>
    <dgm:cxn modelId="{B336F2BA-2345-47BA-B7D2-12AD4C09CC9B}" type="presParOf" srcId="{94D74BC7-2253-48CC-BA15-542CCA2A5ED4}" destId="{61BB78DC-BB82-492B-97F1-04E5FCE42C9C}" srcOrd="1" destOrd="0" presId="urn:microsoft.com/office/officeart/2005/8/layout/orgChart1"/>
    <dgm:cxn modelId="{D5063EAE-03A0-42E2-8731-191D921D7DE8}" type="presParOf" srcId="{D903A6D2-BBD5-4987-AAFC-5D69A8FE68A8}" destId="{24A83A64-4E77-4905-A802-0C2CA5ECD07F}" srcOrd="1" destOrd="0" presId="urn:microsoft.com/office/officeart/2005/8/layout/orgChart1"/>
    <dgm:cxn modelId="{2D1FDE10-4684-4502-ADBA-53C8C3BDA8C9}" type="presParOf" srcId="{24A83A64-4E77-4905-A802-0C2CA5ECD07F}" destId="{A469B56F-687F-41D2-8C30-E03A9EC0DDDD}" srcOrd="0" destOrd="0" presId="urn:microsoft.com/office/officeart/2005/8/layout/orgChart1"/>
    <dgm:cxn modelId="{0436F81D-3505-4269-BBF9-EA138B091113}" type="presParOf" srcId="{24A83A64-4E77-4905-A802-0C2CA5ECD07F}" destId="{8380B88A-774A-4FB5-9F2B-1FE05197E105}" srcOrd="1" destOrd="0" presId="urn:microsoft.com/office/officeart/2005/8/layout/orgChart1"/>
    <dgm:cxn modelId="{9B916271-32E9-40EE-BA46-0A15523D8834}" type="presParOf" srcId="{8380B88A-774A-4FB5-9F2B-1FE05197E105}" destId="{4BFD5E83-5ACE-41E8-90BA-FA9358C2E843}" srcOrd="0" destOrd="0" presId="urn:microsoft.com/office/officeart/2005/8/layout/orgChart1"/>
    <dgm:cxn modelId="{B6E36CE2-38EE-4FF8-A09C-976E61BD4E37}" type="presParOf" srcId="{4BFD5E83-5ACE-41E8-90BA-FA9358C2E843}" destId="{DB3645F5-6DA5-4889-886A-2B3EECB9B76D}" srcOrd="0" destOrd="0" presId="urn:microsoft.com/office/officeart/2005/8/layout/orgChart1"/>
    <dgm:cxn modelId="{AE2008DD-AB89-48F1-BB0E-D88673B7A509}" type="presParOf" srcId="{4BFD5E83-5ACE-41E8-90BA-FA9358C2E843}" destId="{992A627A-DED9-4D6A-8E6B-9E28F3E1849C}" srcOrd="1" destOrd="0" presId="urn:microsoft.com/office/officeart/2005/8/layout/orgChart1"/>
    <dgm:cxn modelId="{BF0F2FEF-E46F-4A82-8518-EC24C9FC35FF}" type="presParOf" srcId="{8380B88A-774A-4FB5-9F2B-1FE05197E105}" destId="{F84BE9D2-AF9B-4635-9B2B-52240B34DDF9}" srcOrd="1" destOrd="0" presId="urn:microsoft.com/office/officeart/2005/8/layout/orgChart1"/>
    <dgm:cxn modelId="{34DE2B7B-5565-4F35-A172-A7121695BAC2}" type="presParOf" srcId="{8380B88A-774A-4FB5-9F2B-1FE05197E105}" destId="{28FE8BF9-4C17-47EC-8801-860B0701AB3F}" srcOrd="2" destOrd="0" presId="urn:microsoft.com/office/officeart/2005/8/layout/orgChart1"/>
    <dgm:cxn modelId="{9F729F87-BE0D-4055-9404-D20AF0A06764}" type="presParOf" srcId="{28FE8BF9-4C17-47EC-8801-860B0701AB3F}" destId="{EFA231E9-1C87-4A8E-9FE2-1D91D4898AFA}" srcOrd="0" destOrd="0" presId="urn:microsoft.com/office/officeart/2005/8/layout/orgChart1"/>
    <dgm:cxn modelId="{29415183-D93A-48D0-8EB8-7D5AD3C441B9}" type="presParOf" srcId="{28FE8BF9-4C17-47EC-8801-860B0701AB3F}" destId="{631C66C8-53E1-4864-B54C-73FD1D85D521}" srcOrd="1" destOrd="0" presId="urn:microsoft.com/office/officeart/2005/8/layout/orgChart1"/>
    <dgm:cxn modelId="{561BE6A0-091D-4026-8C3C-052FE956ABF3}" type="presParOf" srcId="{631C66C8-53E1-4864-B54C-73FD1D85D521}" destId="{78B2671E-C7A2-47A8-B765-31396DC9D396}" srcOrd="0" destOrd="0" presId="urn:microsoft.com/office/officeart/2005/8/layout/orgChart1"/>
    <dgm:cxn modelId="{27C65E42-8EA1-4EDD-84D9-7FC9EE4FADB3}" type="presParOf" srcId="{78B2671E-C7A2-47A8-B765-31396DC9D396}" destId="{7EC3476F-7230-4601-BCDC-8F79E2BBD56E}" srcOrd="0" destOrd="0" presId="urn:microsoft.com/office/officeart/2005/8/layout/orgChart1"/>
    <dgm:cxn modelId="{4547AC8A-A523-4698-A011-56EB71589A66}" type="presParOf" srcId="{78B2671E-C7A2-47A8-B765-31396DC9D396}" destId="{9E1790F1-E85C-410C-85D8-228C23C3268A}" srcOrd="1" destOrd="0" presId="urn:microsoft.com/office/officeart/2005/8/layout/orgChart1"/>
    <dgm:cxn modelId="{369CA745-1E9C-4254-A8D2-DD9919DECAE9}" type="presParOf" srcId="{631C66C8-53E1-4864-B54C-73FD1D85D521}" destId="{481760EB-0A9A-49EE-A0D3-5BFF1D981202}" srcOrd="1" destOrd="0" presId="urn:microsoft.com/office/officeart/2005/8/layout/orgChart1"/>
    <dgm:cxn modelId="{3A0EA35D-7E69-4E7B-870A-94B9E9801DB8}" type="presParOf" srcId="{631C66C8-53E1-4864-B54C-73FD1D85D521}" destId="{94727ABF-5EDB-423B-837A-A53E1F8C2E49}" srcOrd="2" destOrd="0" presId="urn:microsoft.com/office/officeart/2005/8/layout/orgChart1"/>
    <dgm:cxn modelId="{07401CAF-4CC9-4219-8B1F-9EC899B9349E}" type="presParOf" srcId="{28FE8BF9-4C17-47EC-8801-860B0701AB3F}" destId="{D943E954-544F-4ABD-827E-ADAC46FA6DBA}" srcOrd="2" destOrd="0" presId="urn:microsoft.com/office/officeart/2005/8/layout/orgChart1"/>
    <dgm:cxn modelId="{66912A56-90B2-4249-8ACC-22ECF234E61D}" type="presParOf" srcId="{28FE8BF9-4C17-47EC-8801-860B0701AB3F}" destId="{E5933335-A666-4A8D-A77E-F1EFB89830E6}" srcOrd="3" destOrd="0" presId="urn:microsoft.com/office/officeart/2005/8/layout/orgChart1"/>
    <dgm:cxn modelId="{1A8F62D0-17AD-4F7B-8246-F620D1D83740}" type="presParOf" srcId="{E5933335-A666-4A8D-A77E-F1EFB89830E6}" destId="{70C43C22-3AC8-4BC1-937F-312C401D5957}" srcOrd="0" destOrd="0" presId="urn:microsoft.com/office/officeart/2005/8/layout/orgChart1"/>
    <dgm:cxn modelId="{770AB9CA-391A-4FAC-BA51-ACE45748B4ED}" type="presParOf" srcId="{70C43C22-3AC8-4BC1-937F-312C401D5957}" destId="{A62DD574-55E0-487F-B3F0-7A28F48904BC}" srcOrd="0" destOrd="0" presId="urn:microsoft.com/office/officeart/2005/8/layout/orgChart1"/>
    <dgm:cxn modelId="{83E919A2-30E7-4365-8D9A-13A3DD49321A}" type="presParOf" srcId="{70C43C22-3AC8-4BC1-937F-312C401D5957}" destId="{EE096652-C8DE-4947-A01D-5649CD9FF121}" srcOrd="1" destOrd="0" presId="urn:microsoft.com/office/officeart/2005/8/layout/orgChart1"/>
    <dgm:cxn modelId="{A48A0846-872B-4D57-8271-6F0B51AAC3CB}" type="presParOf" srcId="{E5933335-A666-4A8D-A77E-F1EFB89830E6}" destId="{E323F2B7-49B8-476C-8FDF-40473043A91F}" srcOrd="1" destOrd="0" presId="urn:microsoft.com/office/officeart/2005/8/layout/orgChart1"/>
    <dgm:cxn modelId="{DB3B4A41-7C04-409C-966B-296F27B27B23}" type="presParOf" srcId="{E5933335-A666-4A8D-A77E-F1EFB89830E6}" destId="{B946DAF8-668E-446F-86B5-D0D06B4D0269}" srcOrd="2" destOrd="0" presId="urn:microsoft.com/office/officeart/2005/8/layout/orgChart1"/>
    <dgm:cxn modelId="{5D4DAFC9-7318-4ED5-A9AF-2B2BE5AA0C79}" type="presParOf" srcId="{24A83A64-4E77-4905-A802-0C2CA5ECD07F}" destId="{24796A63-0709-4B24-BF7E-463A537F460A}" srcOrd="2" destOrd="0" presId="urn:microsoft.com/office/officeart/2005/8/layout/orgChart1"/>
    <dgm:cxn modelId="{F689B746-BCC1-4D00-908E-5CE42555DC44}" type="presParOf" srcId="{24A83A64-4E77-4905-A802-0C2CA5ECD07F}" destId="{E1D225D9-24A6-4874-A876-FCD1A9443514}" srcOrd="3" destOrd="0" presId="urn:microsoft.com/office/officeart/2005/8/layout/orgChart1"/>
    <dgm:cxn modelId="{8AFEF1B4-DD6C-4D7A-83D2-83451984DEFD}" type="presParOf" srcId="{E1D225D9-24A6-4874-A876-FCD1A9443514}" destId="{0334B26F-E5AA-4B09-A55A-20626FE6D519}" srcOrd="0" destOrd="0" presId="urn:microsoft.com/office/officeart/2005/8/layout/orgChart1"/>
    <dgm:cxn modelId="{A08865DE-B1C2-4499-BE94-AFEF0748699A}" type="presParOf" srcId="{0334B26F-E5AA-4B09-A55A-20626FE6D519}" destId="{83BDBBFA-8F19-4A1A-AB78-27E1F8248AC5}" srcOrd="0" destOrd="0" presId="urn:microsoft.com/office/officeart/2005/8/layout/orgChart1"/>
    <dgm:cxn modelId="{C30213FE-1316-4F3F-BB1E-CBB0818DCF11}" type="presParOf" srcId="{0334B26F-E5AA-4B09-A55A-20626FE6D519}" destId="{21F5FC09-124E-4D91-89F8-4C66BDAE6B02}" srcOrd="1" destOrd="0" presId="urn:microsoft.com/office/officeart/2005/8/layout/orgChart1"/>
    <dgm:cxn modelId="{FBFAB303-1968-4EA6-A724-6B2E11471115}" type="presParOf" srcId="{E1D225D9-24A6-4874-A876-FCD1A9443514}" destId="{759DEC69-A8F4-47EB-87A4-850A224F3FB0}" srcOrd="1" destOrd="0" presId="urn:microsoft.com/office/officeart/2005/8/layout/orgChart1"/>
    <dgm:cxn modelId="{F35B888E-982C-48DF-95C2-EC71E9CBED21}" type="presParOf" srcId="{E1D225D9-24A6-4874-A876-FCD1A9443514}" destId="{060ECE9F-35A0-4BB4-B5DB-9C91EA63FA17}" srcOrd="2" destOrd="0" presId="urn:microsoft.com/office/officeart/2005/8/layout/orgChart1"/>
    <dgm:cxn modelId="{0E800356-1F5B-4AFB-97C6-7F82C9457967}" type="presParOf" srcId="{24A83A64-4E77-4905-A802-0C2CA5ECD07F}" destId="{EB64773A-905B-4F52-85FD-1830E534B2E4}" srcOrd="4" destOrd="0" presId="urn:microsoft.com/office/officeart/2005/8/layout/orgChart1"/>
    <dgm:cxn modelId="{945AF836-3AA8-42B8-9821-5C9163D2C2D5}" type="presParOf" srcId="{24A83A64-4E77-4905-A802-0C2CA5ECD07F}" destId="{33D9B1D9-0EAB-4B8F-84DF-EAECD5D7871D}" srcOrd="5" destOrd="0" presId="urn:microsoft.com/office/officeart/2005/8/layout/orgChart1"/>
    <dgm:cxn modelId="{03004CF1-D858-4FFF-A560-91E5FE98F196}" type="presParOf" srcId="{33D9B1D9-0EAB-4B8F-84DF-EAECD5D7871D}" destId="{0A99F14F-F920-4562-B622-59AC7E2CADEC}" srcOrd="0" destOrd="0" presId="urn:microsoft.com/office/officeart/2005/8/layout/orgChart1"/>
    <dgm:cxn modelId="{CD515D8B-4988-44EA-9617-E0815573358F}" type="presParOf" srcId="{0A99F14F-F920-4562-B622-59AC7E2CADEC}" destId="{AAA61812-56EA-4D3E-AF47-2FF48CCD89BB}" srcOrd="0" destOrd="0" presId="urn:microsoft.com/office/officeart/2005/8/layout/orgChart1"/>
    <dgm:cxn modelId="{05E833CE-A3F6-43D5-ABD4-016A96DF2DA9}" type="presParOf" srcId="{0A99F14F-F920-4562-B622-59AC7E2CADEC}" destId="{73A026DB-E345-48AF-B4C5-FFC4A7A0016B}" srcOrd="1" destOrd="0" presId="urn:microsoft.com/office/officeart/2005/8/layout/orgChart1"/>
    <dgm:cxn modelId="{D8968EDF-D63C-4E30-AD53-BA2BC38087DD}" type="presParOf" srcId="{33D9B1D9-0EAB-4B8F-84DF-EAECD5D7871D}" destId="{6A63804B-4185-407F-A87D-33E1851168DD}" srcOrd="1" destOrd="0" presId="urn:microsoft.com/office/officeart/2005/8/layout/orgChart1"/>
    <dgm:cxn modelId="{CCF3FE5D-D0B5-4CA8-A5EB-0A85EA5E79C3}" type="presParOf" srcId="{33D9B1D9-0EAB-4B8F-84DF-EAECD5D7871D}" destId="{1AB795D3-C7E4-4920-BF11-FBC53F3E78DE}" srcOrd="2" destOrd="0" presId="urn:microsoft.com/office/officeart/2005/8/layout/orgChart1"/>
    <dgm:cxn modelId="{A4B68291-FEEC-4C8A-ACF9-8D3CDB20859E}" type="presParOf" srcId="{D903A6D2-BBD5-4987-AAFC-5D69A8FE68A8}" destId="{EE6677EE-B705-419E-8385-784DBFE956A2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29E3F4-B581-4E8E-A2AC-4EAA755A667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894616B-373B-4C5E-AA07-4941514FAD58}">
      <dgm:prSet phldrT="[Text]"/>
      <dgm:spPr/>
      <dgm:t>
        <a:bodyPr/>
        <a:lstStyle/>
        <a:p>
          <a:r>
            <a:rPr lang="en-US" dirty="0" err="1" smtClean="0"/>
            <a:t>Dyspnea</a:t>
          </a:r>
          <a:endParaRPr lang="en-US" dirty="0"/>
        </a:p>
      </dgm:t>
    </dgm:pt>
    <dgm:pt modelId="{7082F872-DFBC-479B-A8E3-1FD3D070EB1D}" type="parTrans" cxnId="{59FB71FD-C3E1-423D-BACC-222F9DB8835E}">
      <dgm:prSet/>
      <dgm:spPr/>
      <dgm:t>
        <a:bodyPr/>
        <a:lstStyle/>
        <a:p>
          <a:endParaRPr lang="en-US"/>
        </a:p>
      </dgm:t>
    </dgm:pt>
    <dgm:pt modelId="{4FBDFA42-B3F0-4E4F-BBD4-91F5886AEFCC}" type="sibTrans" cxnId="{59FB71FD-C3E1-423D-BACC-222F9DB8835E}">
      <dgm:prSet/>
      <dgm:spPr/>
      <dgm:t>
        <a:bodyPr/>
        <a:lstStyle/>
        <a:p>
          <a:endParaRPr lang="en-US"/>
        </a:p>
      </dgm:t>
    </dgm:pt>
    <dgm:pt modelId="{96AB6361-9D3C-44A6-9C67-F32AC1033625}">
      <dgm:prSet phldrT="[Text]"/>
      <dgm:spPr/>
      <dgm:t>
        <a:bodyPr/>
        <a:lstStyle/>
        <a:p>
          <a:r>
            <a:rPr lang="en-US" dirty="0" smtClean="0"/>
            <a:t>Palpitation</a:t>
          </a:r>
          <a:endParaRPr lang="en-US" dirty="0"/>
        </a:p>
      </dgm:t>
    </dgm:pt>
    <dgm:pt modelId="{4127BC0B-7DD0-4F50-A156-CF29C1467589}" type="parTrans" cxnId="{1DAA63C5-1683-43CC-9993-029AA3D007F7}">
      <dgm:prSet/>
      <dgm:spPr/>
      <dgm:t>
        <a:bodyPr/>
        <a:lstStyle/>
        <a:p>
          <a:endParaRPr lang="en-US"/>
        </a:p>
      </dgm:t>
    </dgm:pt>
    <dgm:pt modelId="{5D35D106-D818-4CF2-9DCA-4FBB750D59D2}" type="sibTrans" cxnId="{1DAA63C5-1683-43CC-9993-029AA3D007F7}">
      <dgm:prSet/>
      <dgm:spPr/>
      <dgm:t>
        <a:bodyPr/>
        <a:lstStyle/>
        <a:p>
          <a:endParaRPr lang="en-US"/>
        </a:p>
      </dgm:t>
    </dgm:pt>
    <dgm:pt modelId="{99DED43B-D10E-409B-A195-B1E6216DE42D}">
      <dgm:prSet phldrT="[Text]"/>
      <dgm:spPr/>
      <dgm:t>
        <a:bodyPr/>
        <a:lstStyle/>
        <a:p>
          <a:r>
            <a:rPr lang="en-US" dirty="0" smtClean="0"/>
            <a:t>Chest pain</a:t>
          </a:r>
          <a:endParaRPr lang="en-US" dirty="0"/>
        </a:p>
      </dgm:t>
    </dgm:pt>
    <dgm:pt modelId="{5DA2D1F2-607A-4B46-BBE9-0936F89F5DBA}" type="parTrans" cxnId="{1023A366-BFC4-47F7-96D4-A43C208C62B6}">
      <dgm:prSet/>
      <dgm:spPr/>
      <dgm:t>
        <a:bodyPr/>
        <a:lstStyle/>
        <a:p>
          <a:endParaRPr lang="en-US"/>
        </a:p>
      </dgm:t>
    </dgm:pt>
    <dgm:pt modelId="{F2BD1431-32F6-4AAC-A1DE-E41CD26C8FB5}" type="sibTrans" cxnId="{1023A366-BFC4-47F7-96D4-A43C208C62B6}">
      <dgm:prSet/>
      <dgm:spPr/>
      <dgm:t>
        <a:bodyPr/>
        <a:lstStyle/>
        <a:p>
          <a:endParaRPr lang="en-US"/>
        </a:p>
      </dgm:t>
    </dgm:pt>
    <dgm:pt modelId="{6221037F-7FFD-4701-8804-6D5F3696B86F}">
      <dgm:prSet/>
      <dgm:spPr/>
      <dgm:t>
        <a:bodyPr/>
        <a:lstStyle/>
        <a:p>
          <a:r>
            <a:rPr lang="en-US" dirty="0" smtClean="0"/>
            <a:t>syncope</a:t>
          </a:r>
          <a:endParaRPr lang="en-US" dirty="0"/>
        </a:p>
      </dgm:t>
    </dgm:pt>
    <dgm:pt modelId="{F994A49A-30FF-45F4-9851-5FA2086875E8}" type="parTrans" cxnId="{E65AC6E4-A88C-4AD6-996F-87F3A30807CE}">
      <dgm:prSet/>
      <dgm:spPr/>
      <dgm:t>
        <a:bodyPr/>
        <a:lstStyle/>
        <a:p>
          <a:endParaRPr lang="en-US"/>
        </a:p>
      </dgm:t>
    </dgm:pt>
    <dgm:pt modelId="{699AAE1E-45C5-4DFA-9F4E-1D3FE4004686}" type="sibTrans" cxnId="{E65AC6E4-A88C-4AD6-996F-87F3A30807CE}">
      <dgm:prSet/>
      <dgm:spPr/>
      <dgm:t>
        <a:bodyPr/>
        <a:lstStyle/>
        <a:p>
          <a:endParaRPr lang="en-US"/>
        </a:p>
      </dgm:t>
    </dgm:pt>
    <dgm:pt modelId="{F7942FC0-D8FB-4794-944B-DBA596E8A6F9}" type="pres">
      <dgm:prSet presAssocID="{C929E3F4-B581-4E8E-A2AC-4EAA755A6672}" presName="compositeShape" presStyleCnt="0">
        <dgm:presLayoutVars>
          <dgm:chMax val="7"/>
          <dgm:dir/>
          <dgm:resizeHandles val="exact"/>
        </dgm:presLayoutVars>
      </dgm:prSet>
      <dgm:spPr/>
    </dgm:pt>
    <dgm:pt modelId="{F2C9225C-452F-44FB-8068-6FBD3B5A353E}" type="pres">
      <dgm:prSet presAssocID="{D894616B-373B-4C5E-AA07-4941514FAD58}" presName="circ1" presStyleLbl="vennNode1" presStyleIdx="0" presStyleCnt="4"/>
      <dgm:spPr/>
      <dgm:t>
        <a:bodyPr/>
        <a:lstStyle/>
        <a:p>
          <a:endParaRPr lang="en-US"/>
        </a:p>
      </dgm:t>
    </dgm:pt>
    <dgm:pt modelId="{9D9A08B7-B594-44B9-865D-4BA484D7C657}" type="pres">
      <dgm:prSet presAssocID="{D894616B-373B-4C5E-AA07-4941514FAD5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0639E-4B0F-4A94-A02C-115D28631FC9}" type="pres">
      <dgm:prSet presAssocID="{6221037F-7FFD-4701-8804-6D5F3696B86F}" presName="circ2" presStyleLbl="vennNode1" presStyleIdx="1" presStyleCnt="4"/>
      <dgm:spPr/>
      <dgm:t>
        <a:bodyPr/>
        <a:lstStyle/>
        <a:p>
          <a:endParaRPr lang="en-US"/>
        </a:p>
      </dgm:t>
    </dgm:pt>
    <dgm:pt modelId="{B35122E1-1FDE-44A1-887F-F56DDDAF4569}" type="pres">
      <dgm:prSet presAssocID="{6221037F-7FFD-4701-8804-6D5F3696B86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BA524-D8C7-48B4-BF12-5076724103DA}" type="pres">
      <dgm:prSet presAssocID="{96AB6361-9D3C-44A6-9C67-F32AC1033625}" presName="circ3" presStyleLbl="vennNode1" presStyleIdx="2" presStyleCnt="4"/>
      <dgm:spPr/>
      <dgm:t>
        <a:bodyPr/>
        <a:lstStyle/>
        <a:p>
          <a:endParaRPr lang="en-US"/>
        </a:p>
      </dgm:t>
    </dgm:pt>
    <dgm:pt modelId="{856CC008-CD0F-45EB-9D3C-B06FE0562DE1}" type="pres">
      <dgm:prSet presAssocID="{96AB6361-9D3C-44A6-9C67-F32AC103362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AD21B-CCAA-4CF1-9918-FC96F52146A0}" type="pres">
      <dgm:prSet presAssocID="{99DED43B-D10E-409B-A195-B1E6216DE42D}" presName="circ4" presStyleLbl="vennNode1" presStyleIdx="3" presStyleCnt="4"/>
      <dgm:spPr/>
      <dgm:t>
        <a:bodyPr/>
        <a:lstStyle/>
        <a:p>
          <a:endParaRPr lang="en-US"/>
        </a:p>
      </dgm:t>
    </dgm:pt>
    <dgm:pt modelId="{86116D1E-F54C-4CB0-99A5-0D3839ED09CA}" type="pres">
      <dgm:prSet presAssocID="{99DED43B-D10E-409B-A195-B1E6216DE42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02EC04-09D0-4EEC-B956-1B37172ECF7A}" type="presOf" srcId="{99DED43B-D10E-409B-A195-B1E6216DE42D}" destId="{32AAD21B-CCAA-4CF1-9918-FC96F52146A0}" srcOrd="0" destOrd="0" presId="urn:microsoft.com/office/officeart/2005/8/layout/venn1"/>
    <dgm:cxn modelId="{62565E02-CCA7-4FFF-94C2-250AE2279F17}" type="presOf" srcId="{D894616B-373B-4C5E-AA07-4941514FAD58}" destId="{F2C9225C-452F-44FB-8068-6FBD3B5A353E}" srcOrd="0" destOrd="0" presId="urn:microsoft.com/office/officeart/2005/8/layout/venn1"/>
    <dgm:cxn modelId="{1DAA63C5-1683-43CC-9993-029AA3D007F7}" srcId="{C929E3F4-B581-4E8E-A2AC-4EAA755A6672}" destId="{96AB6361-9D3C-44A6-9C67-F32AC1033625}" srcOrd="2" destOrd="0" parTransId="{4127BC0B-7DD0-4F50-A156-CF29C1467589}" sibTransId="{5D35D106-D818-4CF2-9DCA-4FBB750D59D2}"/>
    <dgm:cxn modelId="{45351F90-D1AA-4880-8FBD-8BBB37D8E610}" type="presOf" srcId="{6221037F-7FFD-4701-8804-6D5F3696B86F}" destId="{2100639E-4B0F-4A94-A02C-115D28631FC9}" srcOrd="0" destOrd="0" presId="urn:microsoft.com/office/officeart/2005/8/layout/venn1"/>
    <dgm:cxn modelId="{98EEE5F6-3F57-48E6-8100-C1BE4C4D9B2C}" type="presOf" srcId="{99DED43B-D10E-409B-A195-B1E6216DE42D}" destId="{86116D1E-F54C-4CB0-99A5-0D3839ED09CA}" srcOrd="1" destOrd="0" presId="urn:microsoft.com/office/officeart/2005/8/layout/venn1"/>
    <dgm:cxn modelId="{1023A366-BFC4-47F7-96D4-A43C208C62B6}" srcId="{C929E3F4-B581-4E8E-A2AC-4EAA755A6672}" destId="{99DED43B-D10E-409B-A195-B1E6216DE42D}" srcOrd="3" destOrd="0" parTransId="{5DA2D1F2-607A-4B46-BBE9-0936F89F5DBA}" sibTransId="{F2BD1431-32F6-4AAC-A1DE-E41CD26C8FB5}"/>
    <dgm:cxn modelId="{5028C686-C93E-4640-BE41-9E4F2C237FE7}" type="presOf" srcId="{6221037F-7FFD-4701-8804-6D5F3696B86F}" destId="{B35122E1-1FDE-44A1-887F-F56DDDAF4569}" srcOrd="1" destOrd="0" presId="urn:microsoft.com/office/officeart/2005/8/layout/venn1"/>
    <dgm:cxn modelId="{832323ED-7B22-455B-A01A-114B4460860D}" type="presOf" srcId="{C929E3F4-B581-4E8E-A2AC-4EAA755A6672}" destId="{F7942FC0-D8FB-4794-944B-DBA596E8A6F9}" srcOrd="0" destOrd="0" presId="urn:microsoft.com/office/officeart/2005/8/layout/venn1"/>
    <dgm:cxn modelId="{59FB71FD-C3E1-423D-BACC-222F9DB8835E}" srcId="{C929E3F4-B581-4E8E-A2AC-4EAA755A6672}" destId="{D894616B-373B-4C5E-AA07-4941514FAD58}" srcOrd="0" destOrd="0" parTransId="{7082F872-DFBC-479B-A8E3-1FD3D070EB1D}" sibTransId="{4FBDFA42-B3F0-4E4F-BBD4-91F5886AEFCC}"/>
    <dgm:cxn modelId="{0FF389A1-5852-4FC0-B0D7-81A1960988FE}" type="presOf" srcId="{D894616B-373B-4C5E-AA07-4941514FAD58}" destId="{9D9A08B7-B594-44B9-865D-4BA484D7C657}" srcOrd="1" destOrd="0" presId="urn:microsoft.com/office/officeart/2005/8/layout/venn1"/>
    <dgm:cxn modelId="{CDD3C28C-FFAB-4491-A154-41F02F0D018E}" type="presOf" srcId="{96AB6361-9D3C-44A6-9C67-F32AC1033625}" destId="{7D5BA524-D8C7-48B4-BF12-5076724103DA}" srcOrd="0" destOrd="0" presId="urn:microsoft.com/office/officeart/2005/8/layout/venn1"/>
    <dgm:cxn modelId="{E65AC6E4-A88C-4AD6-996F-87F3A30807CE}" srcId="{C929E3F4-B581-4E8E-A2AC-4EAA755A6672}" destId="{6221037F-7FFD-4701-8804-6D5F3696B86F}" srcOrd="1" destOrd="0" parTransId="{F994A49A-30FF-45F4-9851-5FA2086875E8}" sibTransId="{699AAE1E-45C5-4DFA-9F4E-1D3FE4004686}"/>
    <dgm:cxn modelId="{DCF0E83A-8EB6-43AE-A6FE-E43439CF8E5A}" type="presOf" srcId="{96AB6361-9D3C-44A6-9C67-F32AC1033625}" destId="{856CC008-CD0F-45EB-9D3C-B06FE0562DE1}" srcOrd="1" destOrd="0" presId="urn:microsoft.com/office/officeart/2005/8/layout/venn1"/>
    <dgm:cxn modelId="{21ED1B18-4943-49A9-860E-347FDDE41410}" type="presParOf" srcId="{F7942FC0-D8FB-4794-944B-DBA596E8A6F9}" destId="{F2C9225C-452F-44FB-8068-6FBD3B5A353E}" srcOrd="0" destOrd="0" presId="urn:microsoft.com/office/officeart/2005/8/layout/venn1"/>
    <dgm:cxn modelId="{932A5131-5F82-4027-95BE-78C8CD0DA54B}" type="presParOf" srcId="{F7942FC0-D8FB-4794-944B-DBA596E8A6F9}" destId="{9D9A08B7-B594-44B9-865D-4BA484D7C657}" srcOrd="1" destOrd="0" presId="urn:microsoft.com/office/officeart/2005/8/layout/venn1"/>
    <dgm:cxn modelId="{C6AE51DC-B6CB-430F-BB4A-48BD792D14C5}" type="presParOf" srcId="{F7942FC0-D8FB-4794-944B-DBA596E8A6F9}" destId="{2100639E-4B0F-4A94-A02C-115D28631FC9}" srcOrd="2" destOrd="0" presId="urn:microsoft.com/office/officeart/2005/8/layout/venn1"/>
    <dgm:cxn modelId="{C3198257-74F8-4F30-92A7-3D6F7D9E96F3}" type="presParOf" srcId="{F7942FC0-D8FB-4794-944B-DBA596E8A6F9}" destId="{B35122E1-1FDE-44A1-887F-F56DDDAF4569}" srcOrd="3" destOrd="0" presId="urn:microsoft.com/office/officeart/2005/8/layout/venn1"/>
    <dgm:cxn modelId="{F6362587-05DB-4D14-BBD2-5E39977C8965}" type="presParOf" srcId="{F7942FC0-D8FB-4794-944B-DBA596E8A6F9}" destId="{7D5BA524-D8C7-48B4-BF12-5076724103DA}" srcOrd="4" destOrd="0" presId="urn:microsoft.com/office/officeart/2005/8/layout/venn1"/>
    <dgm:cxn modelId="{CA186CD0-BDC7-4A46-AA05-371104AA70BF}" type="presParOf" srcId="{F7942FC0-D8FB-4794-944B-DBA596E8A6F9}" destId="{856CC008-CD0F-45EB-9D3C-B06FE0562DE1}" srcOrd="5" destOrd="0" presId="urn:microsoft.com/office/officeart/2005/8/layout/venn1"/>
    <dgm:cxn modelId="{A73B5480-F6E9-44F0-96BC-6B46CC2DBE35}" type="presParOf" srcId="{F7942FC0-D8FB-4794-944B-DBA596E8A6F9}" destId="{32AAD21B-CCAA-4CF1-9918-FC96F52146A0}" srcOrd="6" destOrd="0" presId="urn:microsoft.com/office/officeart/2005/8/layout/venn1"/>
    <dgm:cxn modelId="{E79D8BC2-EC7A-4E66-8795-8E9AC6397A4E}" type="presParOf" srcId="{F7942FC0-D8FB-4794-944B-DBA596E8A6F9}" destId="{86116D1E-F54C-4CB0-99A5-0D3839ED09CA}" srcOrd="7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FF997-9060-4296-8ED9-8B28AAE400A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F0FCD-6DD4-4D83-A716-11DBA67F0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9A47F-0BF4-4280-AE55-8714B2CCCA8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9A47F-0BF4-4280-AE55-8714B2CCCA8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9A47F-0BF4-4280-AE55-8714B2CCCA8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9A47F-0BF4-4280-AE55-8714B2CCCA8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9A47F-0BF4-4280-AE55-8714B2CCCA8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9A47F-0BF4-4280-AE55-8714B2CCCA8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9A47F-0BF4-4280-AE55-8714B2CCCA8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9A47F-0BF4-4280-AE55-8714B2CCCA8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9A47F-0BF4-4280-AE55-8714B2CCCA8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9A47F-0BF4-4280-AE55-8714B2CCCA8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9A47F-0BF4-4280-AE55-8714B2CCCA8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9A47F-0BF4-4280-AE55-8714B2CCCA8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9A47F-0BF4-4280-AE55-8714B2CCCA8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9A47F-0BF4-4280-AE55-8714B2CCCA8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725F-86F6-4CE0-82F5-F138F8D48BC4}" type="slidenum">
              <a:rPr lang="en-IN" smtClean="0"/>
              <a:pPr/>
              <a:t>80</a:t>
            </a:fld>
            <a:endParaRPr lang="en-IN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725F-86F6-4CE0-82F5-F138F8D48BC4}" type="slidenum">
              <a:rPr lang="en-IN" smtClean="0"/>
              <a:pPr/>
              <a:t>81</a:t>
            </a:fld>
            <a:endParaRPr lang="en-IN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725F-86F6-4CE0-82F5-F138F8D48BC4}" type="slidenum">
              <a:rPr lang="en-IN" smtClean="0"/>
              <a:pPr/>
              <a:t>82</a:t>
            </a:fld>
            <a:endParaRPr lang="en-IN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A19-8DB6-4350-9595-6A5253C24C3D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A19-8DB6-4350-9595-6A5253C24C3D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A19-8DB6-4350-9595-6A5253C24C3D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A19-8DB6-4350-9595-6A5253C24C3D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A19-8DB6-4350-9595-6A5253C24C3D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A19-8DB6-4350-9595-6A5253C24C3D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A19-8DB6-4350-9595-6A5253C24C3D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A19-8DB6-4350-9595-6A5253C24C3D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A19-8DB6-4350-9595-6A5253C24C3D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A19-8DB6-4350-9595-6A5253C24C3D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A19-8DB6-4350-9595-6A5253C24C3D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D7A19-8DB6-4350-9595-6A5253C24C3D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?term=Edwards%20WD%5bAuthor%5d&amp;cauthor=true&amp;cauthor_uid=8350637" TargetMode="External"/><Relationship Id="rId3" Type="http://schemas.openxmlformats.org/officeDocument/2006/relationships/hyperlink" Target="http://www.ncbi.nlm.nih.gov/pubmed/8350637" TargetMode="External"/><Relationship Id="rId7" Type="http://schemas.openxmlformats.org/officeDocument/2006/relationships/hyperlink" Target="http://www.ncbi.nlm.nih.gov/pubmed/?term=Tajik%20AJ%5bAuthor%5d&amp;cauthor=true&amp;cauthor_uid=8350637" TargetMode="External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cbi.nlm.nih.gov/pubmed/?term=Joyce%20JW%5bAuthor%5d&amp;cauthor=true&amp;cauthor_uid=8350637" TargetMode="External"/><Relationship Id="rId11" Type="http://schemas.openxmlformats.org/officeDocument/2006/relationships/image" Target="../media/image30.jpeg"/><Relationship Id="rId5" Type="http://schemas.openxmlformats.org/officeDocument/2006/relationships/hyperlink" Target="http://www.ncbi.nlm.nih.gov/pubmed/?term=Spittell%20JA%20Jr%5bAuthor%5d&amp;cauthor=true&amp;cauthor_uid=8350637" TargetMode="External"/><Relationship Id="rId10" Type="http://schemas.openxmlformats.org/officeDocument/2006/relationships/hyperlink" Target="http://www.ncbi.nlm.nih.gov/pubmed/?term=Stanson%20AW%5bAuthor%5d&amp;cauthor=true&amp;cauthor_uid=8350637" TargetMode="External"/><Relationship Id="rId4" Type="http://schemas.openxmlformats.org/officeDocument/2006/relationships/hyperlink" Target="http://www.ncbi.nlm.nih.gov/pubmed/?term=Spittell%20PC%5bAuthor%5d&amp;cauthor=true&amp;cauthor_uid=8350637" TargetMode="External"/><Relationship Id="rId9" Type="http://schemas.openxmlformats.org/officeDocument/2006/relationships/hyperlink" Target="http://www.ncbi.nlm.nih.gov/pubmed/?term=Schaff%20HV%5bAuthor%5d&amp;cauthor=true&amp;cauthor_uid=8350637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334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</a:rPr>
              <a:t>Cardinal symptoms in cardiology </a:t>
            </a:r>
          </a:p>
          <a:p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</a:rPr>
              <a:t>. . . 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</a:rPr>
              <a:t>n 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</a:rPr>
              <a:t>analysis</a:t>
            </a:r>
            <a:r>
              <a:rPr lang="en-US" sz="4400" b="1" i="1" dirty="0" smtClean="0"/>
              <a:t> </a:t>
            </a:r>
            <a:endParaRPr lang="en-US" sz="4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562600"/>
            <a:ext cx="8686800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Dr S </a:t>
            </a:r>
            <a:r>
              <a:rPr lang="en-US" sz="3200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Venkatesan</a:t>
            </a:r>
            <a:r>
              <a:rPr lang="en-US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.MD,DM</a:t>
            </a:r>
          </a:p>
          <a:p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Madras Medical  college 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5042" name="Picture 2" descr="http://www.vsnmschool.com/content/images/home_page_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133600"/>
            <a:ext cx="4610100" cy="316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77000" y="5715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SIMS  March 4 </a:t>
            </a:r>
            <a:r>
              <a:rPr lang="en-US" sz="2400" dirty="0" err="1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2016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://www.themitralvalve.org/mitralvalve/admin/uploads/1314799707Lewi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http://www.themitralvalve.org/mitralvalve/admin/uploads/1314799707Lewi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http://www.themitralvalve.org/mitralvalve/admin/uploads/1314799707Lew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219200"/>
            <a:ext cx="2667000" cy="41284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2286000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“The very essence of cardiovascular medicine is the recognition of early heart failure !</a:t>
            </a:r>
            <a:endParaRPr lang="en-US" sz="3200" b="1" i="1" dirty="0"/>
          </a:p>
        </p:txBody>
      </p:sp>
      <p:sp>
        <p:nvSpPr>
          <p:cNvPr id="6" name="Rectangle 5"/>
          <p:cNvSpPr/>
          <p:nvPr/>
        </p:nvSpPr>
        <p:spPr>
          <a:xfrm>
            <a:off x="4800600" y="5486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          Sir Thomas Lewis </a:t>
            </a:r>
            <a:r>
              <a:rPr lang="en-US" dirty="0" smtClean="0"/>
              <a:t>1881 –1945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https://medschool.vanderbilt.edu/brittingham/files/brittingham/T-R_Harris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762000"/>
            <a:ext cx="3276599" cy="5181600"/>
          </a:xfrm>
          <a:prstGeom prst="rect">
            <a:avLst/>
          </a:prstGeom>
          <a:noFill/>
        </p:spPr>
      </p:pic>
      <p:pic>
        <p:nvPicPr>
          <p:cNvPr id="164868" name="Picture 4" descr="http://www.collectablebooksonline.com/book_pictures/08books_non-fiction_medicine/208.jpg"/>
          <p:cNvPicPr>
            <a:picLocks noChangeAspect="1" noChangeArrowheads="1"/>
          </p:cNvPicPr>
          <p:nvPr/>
        </p:nvPicPr>
        <p:blipFill>
          <a:blip r:embed="rId4"/>
          <a:srcRect r="71806"/>
          <a:stretch>
            <a:fillRect/>
          </a:stretch>
        </p:blipFill>
        <p:spPr bwMode="auto">
          <a:xfrm>
            <a:off x="152400" y="685800"/>
            <a:ext cx="1219200" cy="5353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638800" y="1371600"/>
            <a:ext cx="3124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Tinsley Harrison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1900-1978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University of Alabama 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752600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Dyspnea</a:t>
            </a:r>
            <a:endParaRPr lang="en-US" sz="4800" b="1" dirty="0" smtClean="0"/>
          </a:p>
          <a:p>
            <a:r>
              <a:rPr lang="en-US" sz="4800" b="1" dirty="0" smtClean="0"/>
              <a:t>Chest pain </a:t>
            </a:r>
          </a:p>
          <a:p>
            <a:r>
              <a:rPr lang="en-US" sz="4800" b="1" dirty="0" smtClean="0"/>
              <a:t>Palpitation </a:t>
            </a:r>
          </a:p>
          <a:p>
            <a:r>
              <a:rPr lang="en-US" sz="4800" b="1" dirty="0" smtClean="0"/>
              <a:t>Syncope </a:t>
            </a:r>
          </a:p>
          <a:p>
            <a:r>
              <a:rPr lang="en-US" sz="4800" b="1" dirty="0" smtClean="0"/>
              <a:t>Fatigue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3048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Cardinal symptoms 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381000"/>
          <a:ext cx="7848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14400" y="838200"/>
          <a:ext cx="7010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7772400" cy="4267199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Dyspnea</a:t>
            </a:r>
            <a:r>
              <a:rPr lang="en-US" b="1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 </a:t>
            </a:r>
            <a:br>
              <a:rPr lang="en-US" b="1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</a:br>
            <a:r>
              <a:rPr lang="en-US" b="1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and </a:t>
            </a:r>
            <a:br>
              <a:rPr lang="en-US" b="1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</a:br>
            <a:r>
              <a:rPr lang="en-US" b="1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Mechanism of </a:t>
            </a:r>
            <a:r>
              <a:rPr lang="en-US" b="1" dirty="0" err="1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Dyspnea</a:t>
            </a:r>
            <a:r>
              <a:rPr lang="en-US" b="1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b="1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DEFINITIONS OF DYSPNEA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conscious </a:t>
            </a:r>
            <a:r>
              <a:rPr lang="en-US" dirty="0" smtClean="0">
                <a:solidFill>
                  <a:srgbClr val="FF0000"/>
                </a:solidFill>
              </a:rPr>
              <a:t>sensation</a:t>
            </a:r>
            <a:r>
              <a:rPr lang="en-US" dirty="0" smtClean="0"/>
              <a:t> that results from an unusual perception of discomfort during breathing.</a:t>
            </a:r>
          </a:p>
          <a:p>
            <a:pPr lvl="2"/>
            <a:r>
              <a:rPr lang="en-US" i="1" dirty="0" smtClean="0">
                <a:latin typeface="Brush Script MT" pitchFamily="66" charset="0"/>
              </a:rPr>
              <a:t>Heart Failure- A Companion to </a:t>
            </a:r>
            <a:r>
              <a:rPr lang="en-US" i="1" dirty="0" err="1" smtClean="0">
                <a:latin typeface="Brush Script MT" pitchFamily="66" charset="0"/>
              </a:rPr>
              <a:t>Braunwald</a:t>
            </a:r>
            <a:endParaRPr lang="en-US" i="1" dirty="0" smtClean="0">
              <a:latin typeface="Brush Script MT" pitchFamily="66" charset="0"/>
            </a:endParaRPr>
          </a:p>
          <a:p>
            <a:pPr>
              <a:buNone/>
            </a:pPr>
            <a:endParaRPr lang="en-US" i="1" dirty="0" smtClean="0"/>
          </a:p>
          <a:p>
            <a:r>
              <a:rPr lang="en-US" dirty="0" smtClean="0"/>
              <a:t> </a:t>
            </a:r>
            <a:r>
              <a:rPr lang="en-US" i="1" dirty="0" smtClean="0"/>
              <a:t>abnormally uncomfortable awareness of breathing</a:t>
            </a:r>
          </a:p>
          <a:p>
            <a:pPr lvl="2"/>
            <a:r>
              <a:rPr lang="en-US" dirty="0" smtClean="0">
                <a:latin typeface="Brush Script MT" pitchFamily="66" charset="0"/>
              </a:rPr>
              <a:t>Harrison's Principles of Internal Medicine, 16th Edition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 </a:t>
            </a:r>
            <a:r>
              <a:rPr lang="en-US" sz="5400" b="1" dirty="0" err="1" smtClean="0"/>
              <a:t>Dyspnea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5562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Grading</a:t>
            </a:r>
          </a:p>
          <a:p>
            <a:r>
              <a:rPr lang="en-US" sz="3600" b="1" dirty="0" smtClean="0"/>
              <a:t>Mechanism</a:t>
            </a:r>
          </a:p>
          <a:p>
            <a:r>
              <a:rPr lang="en-US" sz="3600" b="1" dirty="0" smtClean="0"/>
              <a:t>Timing  </a:t>
            </a:r>
          </a:p>
          <a:p>
            <a:r>
              <a:rPr lang="en-US" sz="3600" b="1" dirty="0" smtClean="0"/>
              <a:t>Onset/offset </a:t>
            </a:r>
          </a:p>
          <a:p>
            <a:r>
              <a:rPr lang="en-US" sz="3600" b="1" dirty="0" smtClean="0"/>
              <a:t>Heart </a:t>
            </a:r>
            <a:r>
              <a:rPr lang="en-US" sz="3600" b="1" dirty="0" err="1" smtClean="0"/>
              <a:t>vs</a:t>
            </a:r>
            <a:r>
              <a:rPr lang="en-US" sz="3600" b="1" dirty="0" smtClean="0"/>
              <a:t> Lung </a:t>
            </a:r>
          </a:p>
          <a:p>
            <a:r>
              <a:rPr lang="en-US" sz="3600" b="1" dirty="0" smtClean="0"/>
              <a:t>Localizing value</a:t>
            </a:r>
          </a:p>
          <a:p>
            <a:r>
              <a:rPr lang="en-US" sz="3600" b="1" dirty="0" smtClean="0"/>
              <a:t>Systemic (Anemia etc)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Grading of </a:t>
            </a:r>
            <a:r>
              <a:rPr lang="en-US" sz="5400" b="1" dirty="0" err="1" smtClean="0"/>
              <a:t>dyspnea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563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NYHA </a:t>
            </a:r>
          </a:p>
          <a:p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</a:rPr>
              <a:t>MRC</a:t>
            </a:r>
          </a:p>
          <a:p>
            <a:r>
              <a:rPr lang="en-IN" sz="3600" b="1" i="1" dirty="0" smtClean="0">
                <a:solidFill>
                  <a:schemeClr val="accent6">
                    <a:lumMod val="75000"/>
                  </a:schemeClr>
                </a:solidFill>
              </a:rPr>
              <a:t>ATS</a:t>
            </a:r>
            <a:endParaRPr lang="en-US" sz="36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b="1" dirty="0" smtClean="0"/>
              <a:t>Borg</a:t>
            </a:r>
          </a:p>
          <a:p>
            <a:r>
              <a:rPr lang="en-US" sz="3600" b="1" dirty="0" smtClean="0"/>
              <a:t>Yale </a:t>
            </a:r>
          </a:p>
          <a:p>
            <a:r>
              <a:rPr lang="en-US" sz="3600" b="1" dirty="0" smtClean="0"/>
              <a:t>Minnesota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609600" y="5486400"/>
            <a:ext cx="4600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/>
              <a:t>Subjective </a:t>
            </a:r>
            <a:r>
              <a:rPr lang="en-US" sz="3600" b="1" i="1" dirty="0" err="1" smtClean="0"/>
              <a:t>vs</a:t>
            </a:r>
            <a:r>
              <a:rPr lang="en-US" sz="3600" b="1" i="1" dirty="0" smtClean="0"/>
              <a:t> Objective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cahamilton.com/wp-content/uploads/nyha-classes1-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945" y="1066800"/>
            <a:ext cx="8732982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 descr="http://www.corbisimages.com/images/Corbis-42-21316528.jpg?size=67&amp;uid=4c841e46-bc25-4547-a8fd-1b3f0f3e99b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8153400" cy="63021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Ancient medicine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http://www.bcmj.org/sites/default/files/BCMJ_50Vol2_nonpharma_fig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513" y="609600"/>
            <a:ext cx="8674451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MECHANISMS OF DYSPNEA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DYSPNEA INVOLVES</a:t>
            </a:r>
          </a:p>
          <a:p>
            <a:r>
              <a:rPr lang="en-US" dirty="0" smtClean="0"/>
              <a:t> CENTRAL, </a:t>
            </a:r>
          </a:p>
          <a:p>
            <a:r>
              <a:rPr lang="en-US" dirty="0" smtClean="0"/>
              <a:t>PERIPHERAL, </a:t>
            </a:r>
          </a:p>
          <a:p>
            <a:r>
              <a:rPr lang="en-US" dirty="0" smtClean="0"/>
              <a:t>CHEMORECEPTOR MECHANISMS.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 control of sensory cortex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886200"/>
            <a:ext cx="156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Sensory cortex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274320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Conscious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2819400"/>
            <a:ext cx="254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Interinduvidual variation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5105400"/>
            <a:ext cx="147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Psychological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29000" y="3886200"/>
            <a:ext cx="17526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2590800"/>
            <a:ext cx="1447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62600" y="2819400"/>
            <a:ext cx="2590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38800" y="5029200"/>
            <a:ext cx="1371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hape 12"/>
          <p:cNvCxnSpPr>
            <a:stCxn id="10" idx="2"/>
            <a:endCxn id="9" idx="1"/>
          </p:cNvCxnSpPr>
          <p:nvPr/>
        </p:nvCxnSpPr>
        <p:spPr>
          <a:xfrm rot="16200000" flipH="1">
            <a:off x="2667000" y="3390900"/>
            <a:ext cx="952500" cy="5715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11" idx="2"/>
            <a:endCxn id="9" idx="3"/>
          </p:cNvCxnSpPr>
          <p:nvPr/>
        </p:nvCxnSpPr>
        <p:spPr>
          <a:xfrm rot="5400000">
            <a:off x="5619750" y="2914650"/>
            <a:ext cx="800100" cy="16764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12" idx="1"/>
            <a:endCxn id="9" idx="2"/>
          </p:cNvCxnSpPr>
          <p:nvPr/>
        </p:nvCxnSpPr>
        <p:spPr>
          <a:xfrm rot="10800000">
            <a:off x="4305300" y="4419600"/>
            <a:ext cx="1333500" cy="8763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"/>
            <a:ext cx="7194885" cy="5702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Intrathoracic Receptors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 Receptors or Pulmonary C fiber receptor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Pulmonary strech receptors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Lung irritant receptors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Pulmonary arterial baroreceptors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32" y="360947"/>
            <a:ext cx="6779609" cy="620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762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General mechanisms of </a:t>
            </a:r>
            <a:r>
              <a:rPr lang="en-US" sz="4000" b="1" dirty="0" err="1" smtClean="0"/>
              <a:t>dyspnea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0574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Decreased Lung compliance 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Decreased </a:t>
            </a:r>
            <a:r>
              <a:rPr lang="en-US" sz="3600" b="1" dirty="0" smtClean="0"/>
              <a:t>air volume 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Increased Airway resistance 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Respiratory muscle fatigue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Suggestive of pulmonary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Cough with expectorant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Wheezing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Weight loss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Pleuritic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type of pain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Seasonal variation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Responds to bronchodilator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Suggestive of cardiac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PND and </a:t>
            </a:r>
            <a:r>
              <a:rPr lang="en-US" dirty="0" err="1" smtClean="0"/>
              <a:t>orthopnea</a:t>
            </a:r>
            <a:endParaRPr lang="en-US" dirty="0" smtClean="0"/>
          </a:p>
          <a:p>
            <a:r>
              <a:rPr lang="en-US" dirty="0" smtClean="0"/>
              <a:t>Associated syncope, palpitation, </a:t>
            </a:r>
            <a:r>
              <a:rPr lang="en-US" dirty="0" err="1" smtClean="0"/>
              <a:t>anginal</a:t>
            </a:r>
            <a:r>
              <a:rPr lang="en-US" dirty="0" smtClean="0"/>
              <a:t> pain</a:t>
            </a:r>
          </a:p>
          <a:p>
            <a:r>
              <a:rPr lang="en-US" dirty="0" smtClean="0"/>
              <a:t>Rapid progression of symptoms</a:t>
            </a:r>
          </a:p>
          <a:p>
            <a:r>
              <a:rPr lang="en-US" dirty="0" smtClean="0"/>
              <a:t>Little cyanosis with severe </a:t>
            </a:r>
            <a:r>
              <a:rPr lang="en-US" dirty="0" err="1" smtClean="0"/>
              <a:t>dyspnea</a:t>
            </a:r>
            <a:endParaRPr lang="en-US" dirty="0" smtClean="0"/>
          </a:p>
          <a:p>
            <a:r>
              <a:rPr lang="en-US" dirty="0" smtClean="0"/>
              <a:t>Response to diuretics</a:t>
            </a:r>
          </a:p>
          <a:p>
            <a:r>
              <a:rPr lang="en-US" dirty="0" err="1" smtClean="0"/>
              <a:t>Chyne</a:t>
            </a:r>
            <a:r>
              <a:rPr lang="en-US" dirty="0" smtClean="0"/>
              <a:t>-stroke breathing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39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.podbean.com/itunes-logo/16521/anatomyle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5496"/>
            <a:ext cx="8305800" cy="62385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Early scientific medicine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nlineheartcare.co.in/yahoo_site_admin/assets/images/huge_la.142165742_st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95400"/>
            <a:ext cx="5438775" cy="52101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2286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Massive  </a:t>
            </a:r>
            <a:r>
              <a:rPr lang="en-US" sz="2800" b="1" dirty="0" err="1" smtClean="0"/>
              <a:t>cardiomegaly</a:t>
            </a:r>
            <a:r>
              <a:rPr lang="en-US" sz="2800" b="1" dirty="0" smtClean="0"/>
              <a:t> :  When  heart encroach lungs   . . .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LIKELY MECHANISMS IN SELECTED CONDITIONS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7620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Does  </a:t>
            </a:r>
            <a:r>
              <a:rPr lang="en-US" sz="4400" b="1" dirty="0" err="1" smtClean="0"/>
              <a:t>dyspnea</a:t>
            </a:r>
            <a:r>
              <a:rPr lang="en-US" sz="4400" b="1" dirty="0" smtClean="0"/>
              <a:t>  has </a:t>
            </a:r>
            <a:r>
              <a:rPr lang="en-US" sz="4400" b="1" dirty="0" err="1" smtClean="0"/>
              <a:t>localising</a:t>
            </a:r>
            <a:r>
              <a:rPr lang="en-US" sz="4400" b="1" dirty="0" smtClean="0"/>
              <a:t>  value ? 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590800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/>
          </a:p>
          <a:p>
            <a:r>
              <a:rPr lang="en-US" sz="3600" b="1" dirty="0" smtClean="0"/>
              <a:t>Left </a:t>
            </a:r>
            <a:r>
              <a:rPr lang="en-US" sz="3600" b="1" dirty="0" smtClean="0"/>
              <a:t>heart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 </a:t>
            </a:r>
            <a:endParaRPr lang="en-US" sz="3600" b="1" dirty="0" smtClean="0"/>
          </a:p>
          <a:p>
            <a:endParaRPr lang="en-US" sz="3600" b="1" dirty="0" smtClean="0"/>
          </a:p>
          <a:p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914400" y="4038600"/>
            <a:ext cx="2171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Right heart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1970" name="Picture 2" descr="file:///C:/Documents%20and%20Settings/dr%20venkat/Desktop/Acute-pulmonary-edema-ragiograph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"/>
            <a:ext cx="7199263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Mechanism of PAROXYSMAL NOCTURNAL DYSPNEA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15000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Depression of respiratory centre</a:t>
            </a:r>
          </a:p>
          <a:p>
            <a:pPr lvl="1"/>
            <a:r>
              <a:rPr lang="en-US" sz="3200" dirty="0" smtClean="0"/>
              <a:t>CATECHOLAMINE SURGE  (?night mare)</a:t>
            </a:r>
          </a:p>
          <a:p>
            <a:pPr lvl="1"/>
            <a:r>
              <a:rPr lang="en-US" sz="3200" dirty="0" smtClean="0"/>
              <a:t> Augmented venous return from lower limbs-pulmonary and capillary pressure increases –increase  interstitial edema(Slow redistribution)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Mechanism in </a:t>
            </a:r>
            <a:r>
              <a:rPr lang="en-US" dirty="0" err="1" smtClean="0"/>
              <a:t>Orthopnea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Augmented venous return</a:t>
            </a:r>
          </a:p>
          <a:p>
            <a:pPr lvl="1"/>
            <a:r>
              <a:rPr lang="en-US" dirty="0" smtClean="0"/>
              <a:t>pulmonary and capillary pressure increases </a:t>
            </a:r>
          </a:p>
          <a:p>
            <a:pPr lvl="1"/>
            <a:r>
              <a:rPr lang="en-US" dirty="0" smtClean="0"/>
              <a:t>interstitial edema (fast Redistribution)-400 ml</a:t>
            </a:r>
          </a:p>
          <a:p>
            <a:pPr lvl="1"/>
            <a:r>
              <a:rPr lang="en-US" dirty="0" smtClean="0"/>
              <a:t>Elevation of diaphragm</a:t>
            </a:r>
          </a:p>
          <a:p>
            <a:r>
              <a:rPr lang="en-US" dirty="0" smtClean="0"/>
              <a:t>Occur 1-2 min of </a:t>
            </a:r>
            <a:r>
              <a:rPr lang="en-US" dirty="0" err="1" smtClean="0"/>
              <a:t>recumbency</a:t>
            </a:r>
            <a:endParaRPr lang="en-US" dirty="0" smtClean="0"/>
          </a:p>
          <a:p>
            <a:r>
              <a:rPr lang="en-US" dirty="0" smtClean="0"/>
              <a:t>Improves on sitting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cahamilton.com/wp-content/uploads/nyha-classes1-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7957127" cy="42352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228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/>
              <a:t>Grading PND and </a:t>
            </a:r>
            <a:r>
              <a:rPr lang="en-IN" sz="3600" b="1" dirty="0" err="1" smtClean="0"/>
              <a:t>orthopnea</a:t>
            </a:r>
            <a:r>
              <a:rPr lang="en-IN" sz="3600" b="1" dirty="0" smtClean="0"/>
              <a:t> :Where does it fit in NYHA ?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467600" cy="526297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PND –New observations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Acute diastolic dysfunction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Reversible episodes of  Pulmonary edema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PCWP variable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Hidden CAD commoner than expected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Some events may precipitate an ACS (Circadian)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</a:t>
            </a:r>
            <a:r>
              <a:rPr lang="en-US" sz="4000" b="1" dirty="0" err="1" smtClean="0"/>
              <a:t>Dyspnea</a:t>
            </a:r>
            <a:r>
              <a:rPr lang="en-US" sz="4000" b="1" dirty="0" smtClean="0"/>
              <a:t>  and  LVEDP  relationship ?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1242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Dyspnea</a:t>
            </a:r>
            <a:r>
              <a:rPr lang="en-US" sz="4000" b="1" dirty="0" smtClean="0"/>
              <a:t> in systolic  </a:t>
            </a:r>
            <a:r>
              <a:rPr lang="en-US" sz="4000" b="1" dirty="0" err="1" smtClean="0"/>
              <a:t>vs</a:t>
            </a:r>
            <a:r>
              <a:rPr lang="en-US" sz="4000" b="1" dirty="0" smtClean="0"/>
              <a:t> diastolic  dysfunction 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Dyspnea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 in Right heart disease 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2860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Always  difficult  to explain </a:t>
            </a:r>
          </a:p>
          <a:p>
            <a:r>
              <a:rPr lang="en-US" sz="2800" b="1" dirty="0" smtClean="0"/>
              <a:t>Dead space increased </a:t>
            </a:r>
          </a:p>
          <a:p>
            <a:r>
              <a:rPr lang="en-US" sz="2800" b="1" dirty="0" smtClean="0"/>
              <a:t>Low V/Q </a:t>
            </a:r>
          </a:p>
          <a:p>
            <a:r>
              <a:rPr lang="en-US" sz="2800" b="1" dirty="0" smtClean="0"/>
              <a:t>Respiratory muscle fatigue</a:t>
            </a:r>
          </a:p>
          <a:p>
            <a:r>
              <a:rPr lang="en-US" sz="2800" b="1" dirty="0" smtClean="0"/>
              <a:t>PFO  </a:t>
            </a:r>
          </a:p>
          <a:p>
            <a:r>
              <a:rPr lang="en-US" sz="2800" b="1" dirty="0" smtClean="0"/>
              <a:t>RV dysfunction </a:t>
            </a:r>
            <a:r>
              <a:rPr lang="en-US" sz="2800" b="1" dirty="0" smtClean="0"/>
              <a:t>–(</a:t>
            </a:r>
            <a:r>
              <a:rPr lang="en-US" sz="2800" b="1" dirty="0" smtClean="0"/>
              <a:t>RV </a:t>
            </a:r>
            <a:r>
              <a:rPr lang="en-US" sz="2800" b="1" dirty="0" smtClean="0"/>
              <a:t>stretch receptors </a:t>
            </a:r>
            <a:r>
              <a:rPr lang="en-US" sz="2800" b="1" dirty="0" smtClean="0"/>
              <a:t>?)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2" name="Picture 4" descr="http://www.mma.ru/upload/medialibrary/5c4/hist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05" y="1447800"/>
            <a:ext cx="8756950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85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Emergence of modern  medicine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Dyspnea</a:t>
            </a:r>
            <a:r>
              <a:rPr lang="en-US" sz="3600" b="1" dirty="0" smtClean="0"/>
              <a:t> in congenital heart disease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2860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TOF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429000"/>
            <a:ext cx="4572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Biochemical (Hypoxic) </a:t>
            </a:r>
          </a:p>
          <a:p>
            <a:r>
              <a:rPr lang="en-US" sz="3200" dirty="0" smtClean="0"/>
              <a:t>RV dysfunction ?</a:t>
            </a:r>
          </a:p>
          <a:p>
            <a:r>
              <a:rPr lang="en-US" sz="3200" b="1" i="1" dirty="0" err="1" smtClean="0"/>
              <a:t>Exertional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vs</a:t>
            </a:r>
            <a:r>
              <a:rPr lang="en-US" sz="3200" b="1" i="1" dirty="0" smtClean="0"/>
              <a:t> rest </a:t>
            </a:r>
          </a:p>
          <a:p>
            <a:r>
              <a:rPr lang="en-US" sz="3200" dirty="0" smtClean="0"/>
              <a:t>Multi factorial 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Other forms of </a:t>
            </a:r>
            <a:r>
              <a:rPr lang="en-US" dirty="0" err="1" smtClean="0"/>
              <a:t>dyspnea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Platypnea</a:t>
            </a:r>
            <a:r>
              <a:rPr lang="en-US" dirty="0" smtClean="0"/>
              <a:t>: </a:t>
            </a:r>
            <a:r>
              <a:rPr lang="en-US" dirty="0" err="1" smtClean="0"/>
              <a:t>dyspnea</a:t>
            </a:r>
            <a:r>
              <a:rPr lang="en-US" dirty="0" smtClean="0"/>
              <a:t> in upright </a:t>
            </a:r>
            <a:r>
              <a:rPr lang="en-US" dirty="0" smtClean="0"/>
              <a:t>position (</a:t>
            </a:r>
            <a:r>
              <a:rPr lang="en-US" dirty="0" err="1" smtClean="0"/>
              <a:t>Pul.embolism</a:t>
            </a:r>
            <a:r>
              <a:rPr lang="en-US" dirty="0" smtClean="0"/>
              <a:t>) 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Trepopnea</a:t>
            </a:r>
            <a:r>
              <a:rPr lang="en-US" dirty="0" smtClean="0"/>
              <a:t>: </a:t>
            </a:r>
            <a:r>
              <a:rPr lang="en-US" dirty="0" err="1" smtClean="0"/>
              <a:t>dyspnea</a:t>
            </a:r>
            <a:r>
              <a:rPr lang="en-US" dirty="0" smtClean="0"/>
              <a:t> in one lateral </a:t>
            </a:r>
            <a:r>
              <a:rPr lang="en-US" dirty="0" err="1" smtClean="0"/>
              <a:t>decubitus</a:t>
            </a:r>
            <a:r>
              <a:rPr lang="en-US" dirty="0" smtClean="0"/>
              <a:t> </a:t>
            </a:r>
            <a:r>
              <a:rPr lang="en-US" dirty="0" smtClean="0"/>
              <a:t>position (Mobile clots) 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Dyspnea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Equivalent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4676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Dyspnea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 equivalent ?</a:t>
            </a:r>
          </a:p>
          <a:p>
            <a:endParaRPr lang="en-US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Cough 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Extreme fatigue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Other signs of hypoxia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Violent behavior , ACS delirium  </a:t>
            </a:r>
            <a:endParaRPr lang="en-US" sz="2000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09600" y="54102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</a:t>
            </a:r>
            <a:r>
              <a:rPr lang="en-US" sz="2800" b="1" dirty="0" smtClean="0">
                <a:solidFill>
                  <a:srgbClr val="FF0000"/>
                </a:solidFill>
              </a:rPr>
              <a:t>Elderly /</a:t>
            </a:r>
            <a:r>
              <a:rPr lang="en-US" sz="2800" b="1" dirty="0" err="1" smtClean="0">
                <a:solidFill>
                  <a:srgbClr val="FF0000"/>
                </a:solidFill>
              </a:rPr>
              <a:t>lacunar</a:t>
            </a:r>
            <a:r>
              <a:rPr lang="en-US" sz="2800" b="1" dirty="0" smtClean="0">
                <a:solidFill>
                  <a:srgbClr val="FF0000"/>
                </a:solidFill>
              </a:rPr>
              <a:t> infarct  /  Selective  right  </a:t>
            </a:r>
            <a:r>
              <a:rPr lang="en-US" sz="2800" b="1" dirty="0" err="1" smtClean="0">
                <a:solidFill>
                  <a:srgbClr val="FF0000"/>
                </a:solidFill>
              </a:rPr>
              <a:t>amygdala</a:t>
            </a:r>
            <a:r>
              <a:rPr lang="en-US" sz="2800" b="1" dirty="0" smtClean="0">
                <a:solidFill>
                  <a:srgbClr val="FF0000"/>
                </a:solidFill>
              </a:rPr>
              <a:t> lesion  may mask </a:t>
            </a:r>
            <a:r>
              <a:rPr lang="en-US" sz="2800" b="1" dirty="0" err="1" smtClean="0">
                <a:solidFill>
                  <a:srgbClr val="FF0000"/>
                </a:solidFill>
              </a:rPr>
              <a:t>dyspnea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c/c4/Clinicians_in_Intensive_Care_Un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90600"/>
            <a:ext cx="6991350" cy="46672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2286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Acute  </a:t>
            </a:r>
            <a:r>
              <a:rPr lang="en-US" sz="4000" b="1" dirty="0" err="1" smtClean="0"/>
              <a:t>dyspnea</a:t>
            </a:r>
            <a:r>
              <a:rPr lang="en-US" sz="4000" b="1" dirty="0" smtClean="0"/>
              <a:t> in ICU  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791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 an Anemic patient with COPD and CKD with LV dysfunction and who is hypoxic</a:t>
            </a:r>
          </a:p>
          <a:p>
            <a:r>
              <a:rPr lang="en-US" b="1" dirty="0" smtClean="0"/>
              <a:t>What is the mechanism of </a:t>
            </a:r>
            <a:r>
              <a:rPr lang="en-US" b="1" dirty="0" err="1" smtClean="0"/>
              <a:t>dyspnea</a:t>
            </a:r>
            <a:r>
              <a:rPr lang="en-US" b="1" dirty="0" smtClean="0"/>
              <a:t> 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4724400"/>
            <a:ext cx="6553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Don’t blame the heart always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7432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Can NT-Pro BNP  beat  clinical Acumen ?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4572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Biochemical  screening  for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dyspnea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?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Dyspnea</a:t>
            </a:r>
            <a:r>
              <a:rPr lang="en-US" sz="4400" dirty="0" smtClean="0"/>
              <a:t> – Summary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A </a:t>
            </a:r>
            <a:r>
              <a:rPr lang="en-US" sz="3600" dirty="0" smtClean="0"/>
              <a:t>non specific </a:t>
            </a:r>
            <a:r>
              <a:rPr lang="en-US" sz="3600" dirty="0" smtClean="0"/>
              <a:t>entity ? 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Brings bulk of the heart ailment to a physician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Mechanism are  varied </a:t>
            </a:r>
            <a:r>
              <a:rPr lang="en-US" sz="3600" dirty="0" smtClean="0"/>
              <a:t> 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Systemic factors </a:t>
            </a:r>
            <a:r>
              <a:rPr lang="en-US" sz="3600" dirty="0" smtClean="0"/>
              <a:t>are common 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Try </a:t>
            </a:r>
            <a:r>
              <a:rPr lang="en-US" sz="3600" dirty="0" smtClean="0"/>
              <a:t>to </a:t>
            </a:r>
            <a:r>
              <a:rPr lang="en-US" sz="3600" dirty="0" smtClean="0"/>
              <a:t>localize </a:t>
            </a:r>
            <a:r>
              <a:rPr lang="en-US" sz="3600" dirty="0" smtClean="0"/>
              <a:t>the origin from the heart </a:t>
            </a:r>
            <a:endParaRPr lang="en-US" sz="36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7432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   Fatigue 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cahamilton.com/wp-content/uploads/nyha-classes1-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45" y="1219200"/>
            <a:ext cx="9162473" cy="48768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4267200" y="2667000"/>
            <a:ext cx="1524000" cy="1588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4000"/>
            <a:ext cx="6858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Efficacy of the </a:t>
            </a:r>
            <a:r>
              <a:rPr lang="en-US" sz="2800" b="1" dirty="0" err="1" smtClean="0"/>
              <a:t>effector</a:t>
            </a:r>
            <a:r>
              <a:rPr lang="en-US" sz="2800" b="1" dirty="0" smtClean="0"/>
              <a:t> muscle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Mismatch of cardiac output during exercise, 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Muscle and microcirculatory </a:t>
            </a:r>
            <a:r>
              <a:rPr lang="en-US" sz="2800" b="1" dirty="0" err="1" smtClean="0"/>
              <a:t>deconditioning</a:t>
            </a:r>
            <a:r>
              <a:rPr lang="en-US" sz="2800" b="1" dirty="0" smtClean="0"/>
              <a:t>,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Neuroendocrine</a:t>
            </a:r>
            <a:r>
              <a:rPr lang="en-US" sz="2800" b="1" dirty="0" smtClean="0"/>
              <a:t> dysfunction</a:t>
            </a:r>
            <a:r>
              <a:rPr lang="en-US" sz="2800" b="1" dirty="0" smtClean="0">
                <a:solidFill>
                  <a:srgbClr val="FF0000"/>
                </a:solidFill>
              </a:rPr>
              <a:t>.(TNF)</a:t>
            </a:r>
          </a:p>
          <a:p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Associated metabolic disorders. 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62000" y="228600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Fatigue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/>
              <a:t>  Physical  </a:t>
            </a:r>
            <a:r>
              <a:rPr lang="en-US" sz="3600" dirty="0" err="1" smtClean="0"/>
              <a:t>vs</a:t>
            </a:r>
            <a:r>
              <a:rPr lang="en-US" sz="3600" dirty="0" smtClean="0"/>
              <a:t>   Mental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5146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 Chest pain  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d.wustl.edu/images/Faculty/wood_b_m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8347062" cy="6477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Bed side medicine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upload.wikimedia.org/wikipedia/commons/thumb/7/70/William_Heberden_b1710.jpg/230px-William_Heberden_b17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14400"/>
            <a:ext cx="3772957" cy="4724400"/>
          </a:xfrm>
          <a:prstGeom prst="rect">
            <a:avLst/>
          </a:prstGeom>
          <a:noFill/>
        </p:spPr>
      </p:pic>
      <p:pic>
        <p:nvPicPr>
          <p:cNvPr id="66566" name="Picture 6" descr="http://exhibits.hsl.virginia.edu/hist-images/classics/bk_Heberd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986343"/>
            <a:ext cx="2667000" cy="446983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59436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“Dolor pectoris" to the Royal College of Physicians in 1768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b.cnea.gov.ar/%7Eredneu/2013/BOOKS/Principles%20of%20Neural%20Science%20-%20Kandel/gateway.ut.ovid.com/fulltextservice/ct%7B06b9ee1beed594190674f1983457a7dd32af6a0d5a4c9892%7E30/da5c24ff7.gi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0"/>
            <a:ext cx="7849319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6781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Chest Pain - Genesis</a:t>
            </a:r>
          </a:p>
          <a:p>
            <a:endParaRPr lang="en-US" dirty="0" smtClean="0"/>
          </a:p>
          <a:p>
            <a:r>
              <a:rPr lang="en-US" sz="2800" b="1" dirty="0" smtClean="0"/>
              <a:t>Original  Sensation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Reaction to that  sensation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(Strongly Influenced by  Autonomic /Cortical Influence)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Visceral  pain  -  Type C </a:t>
            </a:r>
            <a:r>
              <a:rPr lang="en-US" sz="2800" b="1" dirty="0" err="1" smtClean="0"/>
              <a:t>unmylinated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fibres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err="1" smtClean="0"/>
              <a:t>Cutaneous</a:t>
            </a:r>
            <a:r>
              <a:rPr lang="en-US" sz="2800" b="1" dirty="0" smtClean="0"/>
              <a:t> pain – Fast </a:t>
            </a:r>
            <a:r>
              <a:rPr lang="en-US" sz="2800" b="1" dirty="0" err="1" smtClean="0"/>
              <a:t>myelinated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fibres</a:t>
            </a:r>
            <a:r>
              <a:rPr lang="en-US" sz="28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upload.wikimedia.org/wikipedia/commons/c/c3/Angina_pectori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4362450" cy="45539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53000" y="1676400"/>
            <a:ext cx="3200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Compressing</a:t>
            </a:r>
          </a:p>
          <a:p>
            <a:r>
              <a:rPr lang="en-US" sz="4000" b="1" dirty="0" smtClean="0"/>
              <a:t>Constricting </a:t>
            </a:r>
          </a:p>
          <a:p>
            <a:r>
              <a:rPr lang="en-US" sz="4000" b="1" dirty="0" smtClean="0"/>
              <a:t>Squeezing</a:t>
            </a:r>
          </a:p>
          <a:p>
            <a:r>
              <a:rPr lang="en-US" sz="4000" b="1" dirty="0" smtClean="0"/>
              <a:t>Strangling </a:t>
            </a:r>
          </a:p>
          <a:p>
            <a:r>
              <a:rPr lang="en-US" sz="4000" b="1" dirty="0" smtClean="0"/>
              <a:t>Band like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6096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Non cardiac :  Pricking / Lightening /Catching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clinicalexams.co.uk/images/Musculoskeletal%20Medicine%20Resource-images/Cardiac-pain-referral-mechanism-web-large%28800x600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066800"/>
            <a:ext cx="6991350" cy="524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40000"/>
          </a:blip>
          <a:srcRect t="14731" r="-4159" b="25779"/>
          <a:stretch>
            <a:fillRect/>
          </a:stretch>
        </p:blipFill>
        <p:spPr bwMode="auto">
          <a:xfrm rot="16200000">
            <a:off x="1720326" y="-196325"/>
            <a:ext cx="5715000" cy="580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90600" y="5791200"/>
            <a:ext cx="75438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T1 - T5 segments ( Range C3 -T10) 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81000" y="533400"/>
          <a:ext cx="7620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nnals.org/data/Journals/AIM/20068/15TT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7981950" cy="4197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7848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Diamond and Forrester  NEJM 1979  Prediction rule 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667000"/>
          <a:ext cx="73914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Angina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Atypical Angina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Non Cardiac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Asymptomatic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00200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2800" dirty="0" smtClean="0"/>
              <a:t>  </a:t>
            </a:r>
            <a:r>
              <a:rPr lang="en-US" sz="3600" b="1" dirty="0" smtClean="0"/>
              <a:t>Pre- Infarction angina </a:t>
            </a:r>
            <a:r>
              <a:rPr lang="en-US" sz="3600" b="1" dirty="0" err="1" smtClean="0"/>
              <a:t>vs</a:t>
            </a:r>
            <a:r>
              <a:rPr lang="en-US" sz="3600" b="1" dirty="0" smtClean="0"/>
              <a:t> Infarct pain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 Post infarction angina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 Re-infarction 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 </a:t>
            </a:r>
            <a:r>
              <a:rPr lang="en-US" sz="3600" b="1" dirty="0" err="1" smtClean="0"/>
              <a:t>Pericarditis</a:t>
            </a:r>
            <a:r>
              <a:rPr lang="en-US" sz="3600" b="1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 Infarct expansion 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 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</a:rPr>
              <a:t>Coronary dissections/Plaque fissure /Ruptures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286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Acute  coronary  pain syndromes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http://tour.nd.edu/assets/130592/original/jordan7_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8481308" cy="5638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5715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Moving away  . . . Again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057400"/>
            <a:ext cx="685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</a:t>
            </a:r>
            <a:r>
              <a:rPr lang="en-US" sz="5400" dirty="0" smtClean="0"/>
              <a:t>Pre-infarction  Angina</a:t>
            </a:r>
          </a:p>
          <a:p>
            <a:r>
              <a:rPr lang="en-US" sz="5400" dirty="0" smtClean="0"/>
              <a:t>                  </a:t>
            </a:r>
            <a:r>
              <a:rPr lang="en-US" sz="5400" dirty="0" err="1" smtClean="0"/>
              <a:t>vs</a:t>
            </a:r>
            <a:r>
              <a:rPr lang="en-US" sz="5400" dirty="0" smtClean="0"/>
              <a:t> </a:t>
            </a:r>
          </a:p>
          <a:p>
            <a:r>
              <a:rPr lang="en-US" sz="5400" dirty="0" smtClean="0"/>
              <a:t>          Infarct  pain </a:t>
            </a:r>
            <a:endParaRPr lang="en-US" sz="4000" dirty="0"/>
          </a:p>
        </p:txBody>
      </p:sp>
      <p:sp>
        <p:nvSpPr>
          <p:cNvPr id="3" name="Oval 2"/>
          <p:cNvSpPr/>
          <p:nvPr/>
        </p:nvSpPr>
        <p:spPr>
          <a:xfrm>
            <a:off x="533400" y="1600200"/>
            <a:ext cx="7848600" cy="3733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5791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Time window errors !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Associated  phenomenon 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447800"/>
            <a:ext cx="556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Sympathetic</a:t>
            </a:r>
          </a:p>
          <a:p>
            <a:r>
              <a:rPr lang="en-US" sz="3600" b="1" dirty="0" smtClean="0"/>
              <a:t>Anxiety /Fear/ tachycardia/Sweating</a:t>
            </a:r>
          </a:p>
          <a:p>
            <a:r>
              <a:rPr lang="en-US" sz="3600" b="1" dirty="0" smtClean="0"/>
              <a:t>Hypertension  </a:t>
            </a:r>
          </a:p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Parasympathetic</a:t>
            </a:r>
          </a:p>
          <a:p>
            <a:r>
              <a:rPr lang="en-US" sz="3600" b="1" dirty="0" smtClean="0"/>
              <a:t>Nausea/Vomiting/ </a:t>
            </a:r>
            <a:r>
              <a:rPr lang="en-US" sz="3600" b="1" dirty="0" err="1" smtClean="0"/>
              <a:t>Bradycardia</a:t>
            </a:r>
            <a:r>
              <a:rPr lang="en-US" sz="3600" b="1" dirty="0" smtClean="0"/>
              <a:t>/Hypotension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83343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</a:rPr>
              <a:t>Localising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value of Angina </a:t>
            </a:r>
          </a:p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RCA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</a:rPr>
              <a:t>vs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LAD ?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912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Epigastric</a:t>
            </a:r>
            <a:r>
              <a:rPr lang="en-US" sz="2800" dirty="0" smtClean="0"/>
              <a:t> –Jaw-neck –  90% RCA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3622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Chest pain :Clinical  </a:t>
            </a:r>
            <a:r>
              <a:rPr lang="en-US" sz="4800" b="1" dirty="0" err="1" smtClean="0"/>
              <a:t>vs</a:t>
            </a:r>
            <a:r>
              <a:rPr lang="en-US" sz="4800" b="1" dirty="0" smtClean="0"/>
              <a:t> Physiological  discrepancy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ocw.tufts.edu/data/50/634470/634559_xlarge.jpg"/>
          <p:cNvPicPr>
            <a:picLocks noChangeAspect="1" noChangeArrowheads="1"/>
          </p:cNvPicPr>
          <p:nvPr/>
        </p:nvPicPr>
        <p:blipFill>
          <a:blip r:embed="rId3"/>
          <a:srcRect l="20571" b="5524"/>
          <a:stretch>
            <a:fillRect/>
          </a:stretch>
        </p:blipFill>
        <p:spPr bwMode="auto">
          <a:xfrm>
            <a:off x="1447800" y="304800"/>
            <a:ext cx="6629400" cy="5913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.slidesharecdn.com/uoykz4fusnss4c4bdaax-signature-f6709dec63f9929707a68b270efc6a9cd52baa5cf55e1ad43e04e20058735c1e-poli-141030184748-conversion-gate01/95/chest-pain-cardiac-or-not-dr-yasser-diab-49-638.jpg?cb=1414713020"/>
          <p:cNvPicPr>
            <a:picLocks noChangeAspect="1" noChangeArrowheads="1"/>
          </p:cNvPicPr>
          <p:nvPr/>
        </p:nvPicPr>
        <p:blipFill>
          <a:blip r:embed="rId3"/>
          <a:srcRect b="5000"/>
          <a:stretch>
            <a:fillRect/>
          </a:stretch>
        </p:blipFill>
        <p:spPr bwMode="auto">
          <a:xfrm>
            <a:off x="457200" y="1219200"/>
            <a:ext cx="812517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</a:rPr>
              <a:t>Troponin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–VE  STEMI ?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905000"/>
            <a:ext cx="8305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b="1" dirty="0" smtClean="0"/>
              <a:t> </a:t>
            </a:r>
            <a:r>
              <a:rPr lang="en-US" sz="4400" b="1" dirty="0" smtClean="0"/>
              <a:t>Post </a:t>
            </a:r>
            <a:r>
              <a:rPr lang="en-US" sz="4400" b="1" dirty="0" err="1" smtClean="0"/>
              <a:t>prandial</a:t>
            </a:r>
            <a:r>
              <a:rPr lang="en-US" sz="4400" b="1" dirty="0" smtClean="0"/>
              <a:t> angina</a:t>
            </a:r>
            <a:endParaRPr lang="en-US" sz="2800" b="1" dirty="0" smtClean="0"/>
          </a:p>
          <a:p>
            <a:r>
              <a:rPr lang="en-US" sz="2800" b="1" dirty="0" smtClean="0"/>
              <a:t>  (Diversion of blood/ Left main/Spasm)</a:t>
            </a:r>
            <a:endParaRPr lang="en-US" sz="4400" b="1" dirty="0" smtClean="0"/>
          </a:p>
          <a:p>
            <a:pPr>
              <a:buFont typeface="Arial" pitchFamily="34" charset="0"/>
              <a:buChar char="•"/>
            </a:pPr>
            <a:r>
              <a:rPr lang="en-US" sz="4400" b="1" dirty="0" smtClean="0"/>
              <a:t> Nocturnal Angina –</a:t>
            </a:r>
            <a:r>
              <a:rPr lang="en-US" sz="3200" b="1" dirty="0" smtClean="0"/>
              <a:t>AR/REM sleep </a:t>
            </a:r>
            <a:endParaRPr lang="en-US" sz="4400" b="1" dirty="0" smtClean="0"/>
          </a:p>
          <a:p>
            <a:pPr>
              <a:buFont typeface="Arial" pitchFamily="34" charset="0"/>
              <a:buChar char="•"/>
            </a:pPr>
            <a:r>
              <a:rPr lang="en-US" sz="4400" b="1" dirty="0" smtClean="0"/>
              <a:t> Walkthrough /Golfer -</a:t>
            </a:r>
            <a:r>
              <a:rPr lang="en-US" sz="3200" b="1" dirty="0" err="1" smtClean="0"/>
              <a:t>Precondtioning</a:t>
            </a:r>
            <a:endParaRPr lang="en-US" sz="4400" b="1" dirty="0" smtClean="0"/>
          </a:p>
          <a:p>
            <a:pPr>
              <a:buFont typeface="Arial" pitchFamily="34" charset="0"/>
              <a:buChar char="•"/>
            </a:pPr>
            <a:r>
              <a:rPr lang="en-US" sz="4400" b="1" dirty="0" smtClean="0"/>
              <a:t> </a:t>
            </a:r>
            <a:r>
              <a:rPr lang="en-US" sz="4400" b="1" i="1" dirty="0" smtClean="0">
                <a:solidFill>
                  <a:srgbClr val="FF0000"/>
                </a:solidFill>
              </a:rPr>
              <a:t>Linked Angina –GE/Cervical   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048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Special Types  of Angina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667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Non Ischemic cardiac pain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5562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 </a:t>
            </a:r>
            <a:r>
              <a:rPr lang="en-US" sz="4000" b="1" dirty="0" err="1" smtClean="0"/>
              <a:t>Pericarditis</a:t>
            </a:r>
            <a:endParaRPr lang="en-US" sz="4000" b="1" dirty="0" smtClean="0"/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 Dissection 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 Acute pulmonary HT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 Infective </a:t>
            </a:r>
            <a:r>
              <a:rPr lang="en-US" sz="4000" b="1" dirty="0" err="1" smtClean="0"/>
              <a:t>endocarditis</a:t>
            </a:r>
            <a:endParaRPr lang="en-US" sz="4000" b="1" dirty="0" smtClean="0"/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 MVPS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 Myocardial  stretch  </a:t>
            </a:r>
          </a:p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Pericardial pain 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860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 </a:t>
            </a:r>
            <a:r>
              <a:rPr lang="en-US" sz="3600" b="1" dirty="0" smtClean="0"/>
              <a:t>Sharp 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Postural 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</a:t>
            </a:r>
            <a:r>
              <a:rPr lang="en-US" sz="3600" b="1" dirty="0" err="1" smtClean="0"/>
              <a:t>Pleuritic</a:t>
            </a:r>
            <a:r>
              <a:rPr lang="en-US" sz="3600" b="1" dirty="0" smtClean="0"/>
              <a:t> component 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Very rare to radiate to hand 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Diaphragmatic surface –Refers to neck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3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Gadget guided medical teaching !</a:t>
            </a:r>
            <a:endParaRPr lang="en-US" sz="3600" b="1" dirty="0"/>
          </a:p>
        </p:txBody>
      </p:sp>
      <p:pic>
        <p:nvPicPr>
          <p:cNvPr id="186370" name="Picture 2" descr="http://www.uptodate.com/sites/default/files/cms-files/img/Access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2591">
            <a:off x="1752600" y="1447800"/>
            <a:ext cx="5486400" cy="501880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457529">
            <a:off x="5086333" y="1674451"/>
            <a:ext cx="2527974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81600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 tooltip="Mayo Clinic proceedings."/>
              </a:rPr>
              <a:t>Mayo </a:t>
            </a:r>
            <a:r>
              <a:rPr lang="en-US" dirty="0" err="1" smtClean="0">
                <a:hlinkClick r:id="rId3" tooltip="Mayo Clinic proceedings."/>
              </a:rPr>
              <a:t>Clin</a:t>
            </a:r>
            <a:r>
              <a:rPr lang="en-US" dirty="0" smtClean="0">
                <a:hlinkClick r:id="rId3" tooltip="Mayo Clinic proceedings."/>
              </a:rPr>
              <a:t> Proc.</a:t>
            </a:r>
            <a:r>
              <a:rPr lang="en-US" dirty="0" smtClean="0"/>
              <a:t> 1993 Jul;68(7):642-51.</a:t>
            </a:r>
            <a:r>
              <a:rPr lang="en-US" b="1" dirty="0" smtClean="0"/>
              <a:t>Clinical features and differential diagnosis of aortic dissection: experience with 236 cases (1980 through 1990).</a:t>
            </a:r>
          </a:p>
          <a:p>
            <a:r>
              <a:rPr lang="en-US" dirty="0" err="1" smtClean="0">
                <a:hlinkClick r:id="rId4"/>
              </a:rPr>
              <a:t>Spittell</a:t>
            </a:r>
            <a:r>
              <a:rPr lang="en-US" dirty="0" smtClean="0">
                <a:hlinkClick r:id="rId4"/>
              </a:rPr>
              <a:t> PC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 smtClean="0">
                <a:hlinkClick r:id="rId5"/>
              </a:rPr>
              <a:t>Spittell</a:t>
            </a:r>
            <a:r>
              <a:rPr lang="en-US" dirty="0" smtClean="0">
                <a:hlinkClick r:id="rId5"/>
              </a:rPr>
              <a:t> JA </a:t>
            </a:r>
            <a:r>
              <a:rPr lang="en-US" dirty="0" err="1" smtClean="0">
                <a:hlinkClick r:id="rId5"/>
              </a:rPr>
              <a:t>Jr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Joyce JW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Tajik AJ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Edwards WD</a:t>
            </a:r>
            <a:r>
              <a:rPr lang="en-US" dirty="0" smtClean="0"/>
              <a:t>, </a:t>
            </a:r>
            <a:r>
              <a:rPr lang="en-US" dirty="0" err="1" smtClean="0">
                <a:hlinkClick r:id="rId9"/>
              </a:rPr>
              <a:t>Schaff</a:t>
            </a:r>
            <a:r>
              <a:rPr lang="en-US" dirty="0" smtClean="0">
                <a:hlinkClick r:id="rId9"/>
              </a:rPr>
              <a:t> HV</a:t>
            </a:r>
            <a:r>
              <a:rPr lang="en-US" dirty="0" smtClean="0"/>
              <a:t>, </a:t>
            </a:r>
            <a:r>
              <a:rPr lang="en-US" dirty="0" err="1" smtClean="0">
                <a:hlinkClick r:id="rId10"/>
              </a:rPr>
              <a:t>Stanson</a:t>
            </a:r>
            <a:r>
              <a:rPr lang="en-US" dirty="0" smtClean="0">
                <a:hlinkClick r:id="rId10"/>
              </a:rPr>
              <a:t> AW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Chest pain of dissection </a:t>
            </a:r>
            <a:endParaRPr lang="en-US" sz="4000" b="1" dirty="0"/>
          </a:p>
        </p:txBody>
      </p:sp>
      <p:pic>
        <p:nvPicPr>
          <p:cNvPr id="6" name="Picture 2" descr="http://heart.bmj.com/content/86/2/227/F1.large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0" y="1600200"/>
            <a:ext cx="2514316" cy="3200400"/>
          </a:xfrm>
          <a:prstGeom prst="rect">
            <a:avLst/>
          </a:prstGeom>
          <a:noFill/>
        </p:spPr>
      </p:pic>
      <p:pic>
        <p:nvPicPr>
          <p:cNvPr id="7" name="Picture 2" descr="https://encrypted-tbn3.gstatic.com/images?q=tbn:ANd9GcQEB0OTKBHoejzJYSu79ctPLVxumO_bcACaqp0g15pEBKxK-UpA"/>
          <p:cNvPicPr>
            <a:picLocks noChangeAspect="1" noChangeArrowheads="1"/>
          </p:cNvPicPr>
          <p:nvPr/>
        </p:nvPicPr>
        <p:blipFill>
          <a:blip r:embed="rId12">
            <a:grayscl/>
          </a:blip>
          <a:srcRect l="5861" r="50183"/>
          <a:stretch>
            <a:fillRect/>
          </a:stretch>
        </p:blipFill>
        <p:spPr bwMode="auto">
          <a:xfrm>
            <a:off x="990600" y="1752600"/>
            <a:ext cx="2286000" cy="3248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</a:rPr>
              <a:t>Anginal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 equivalents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533400" y="1828800"/>
            <a:ext cx="89154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Diabetics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 elderly with autonomic dysfunction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Patients with chronic beta blocker and other anti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anginal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drugs.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Post PCI/CABG patients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Denerved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heart blocks pain 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543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Chest pain evaluation – Summary  </a:t>
            </a:r>
          </a:p>
          <a:p>
            <a:endParaRPr lang="en-US" dirty="0" smtClean="0"/>
          </a:p>
          <a:p>
            <a:r>
              <a:rPr lang="en-US" sz="2800" b="1" dirty="0" smtClean="0"/>
              <a:t>Most important symptom </a:t>
            </a:r>
          </a:p>
          <a:p>
            <a:r>
              <a:rPr lang="en-US" sz="2800" b="1" dirty="0" smtClean="0"/>
              <a:t>Quiet challenging in triaging </a:t>
            </a:r>
          </a:p>
          <a:p>
            <a:r>
              <a:rPr lang="en-US" sz="2800" b="1" dirty="0" smtClean="0"/>
              <a:t>Combination of cardiac /Non cardiac rampant </a:t>
            </a:r>
          </a:p>
          <a:p>
            <a:r>
              <a:rPr lang="en-US" sz="2800" b="1" dirty="0" smtClean="0"/>
              <a:t>Still  </a:t>
            </a:r>
            <a:r>
              <a:rPr lang="en-US" sz="2800" b="1" dirty="0" smtClean="0"/>
              <a:t>a  Vital  job for the physician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105400"/>
            <a:ext cx="79248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Even an Instant  CAG is not  going to </a:t>
            </a:r>
            <a:r>
              <a:rPr lang="en-US" sz="2400" b="1" dirty="0" smtClean="0">
                <a:solidFill>
                  <a:srgbClr val="FF0000"/>
                </a:solidFill>
              </a:rPr>
              <a:t>the answer your  suspicion ? </a:t>
            </a:r>
            <a:r>
              <a:rPr lang="en-US" sz="2400" b="1" dirty="0" smtClean="0">
                <a:solidFill>
                  <a:srgbClr val="FF0000"/>
                </a:solidFill>
              </a:rPr>
              <a:t>As we often struggle with FFR data  in </a:t>
            </a:r>
            <a:r>
              <a:rPr lang="en-US" sz="2400" b="1" dirty="0" err="1" smtClean="0">
                <a:solidFill>
                  <a:srgbClr val="FF0000"/>
                </a:solidFill>
              </a:rPr>
              <a:t>cath</a:t>
            </a:r>
            <a:r>
              <a:rPr lang="en-US" sz="2400" b="1" dirty="0" smtClean="0">
                <a:solidFill>
                  <a:srgbClr val="FF0000"/>
                </a:solidFill>
              </a:rPr>
              <a:t> lab </a:t>
            </a:r>
            <a:r>
              <a:rPr lang="en-US" sz="2400" b="1" dirty="0" smtClean="0">
                <a:solidFill>
                  <a:srgbClr val="FF0000"/>
                </a:solidFill>
              </a:rPr>
              <a:t> with 70% lesion 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343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 meticulous and listen . . 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59080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     Palpitation 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696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Palpitation</a:t>
            </a:r>
          </a:p>
          <a:p>
            <a:r>
              <a:rPr lang="en-US" sz="4800" dirty="0" smtClean="0"/>
              <a:t> </a:t>
            </a:r>
          </a:p>
          <a:p>
            <a:r>
              <a:rPr lang="en-US" sz="4800" dirty="0" smtClean="0"/>
              <a:t>Onset /offset</a:t>
            </a:r>
          </a:p>
          <a:p>
            <a:r>
              <a:rPr lang="en-US" sz="4800" dirty="0" smtClean="0"/>
              <a:t>Duration </a:t>
            </a:r>
          </a:p>
          <a:p>
            <a:r>
              <a:rPr lang="en-US" sz="4800" dirty="0" smtClean="0"/>
              <a:t>Exertion </a:t>
            </a:r>
          </a:p>
          <a:p>
            <a:r>
              <a:rPr lang="en-US" sz="4800" dirty="0" smtClean="0"/>
              <a:t>Regularity </a:t>
            </a:r>
          </a:p>
          <a:p>
            <a:r>
              <a:rPr lang="en-US" sz="4800" dirty="0" smtClean="0"/>
              <a:t>Associated chest pulsation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Anatomical and Physiological basis </a:t>
            </a:r>
            <a:endParaRPr lang="en-US" sz="4000" b="1" dirty="0"/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3"/>
          <a:srcRect l="25625" t="20000" r="50000" b="28333"/>
          <a:stretch>
            <a:fillRect/>
          </a:stretch>
        </p:blipFill>
        <p:spPr bwMode="auto">
          <a:xfrm>
            <a:off x="609600" y="838200"/>
            <a:ext cx="3505200" cy="557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0" y="1600200"/>
            <a:ext cx="403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Valve  motion 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Hyperdynamic</a:t>
            </a:r>
            <a:r>
              <a:rPr lang="en-US" sz="2400" b="1" dirty="0" smtClean="0"/>
              <a:t> heart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Myocardium 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Chest interface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Thin  chest augments</a:t>
            </a:r>
          </a:p>
          <a:p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*AML movement –AML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</a:t>
            </a:r>
          </a:p>
          <a:p>
            <a:r>
              <a:rPr lang="en-US" sz="4000" b="1" dirty="0" err="1" smtClean="0"/>
              <a:t>Valvular</a:t>
            </a:r>
            <a:r>
              <a:rPr lang="en-US" sz="4000" b="1" dirty="0" smtClean="0"/>
              <a:t> (</a:t>
            </a:r>
            <a:r>
              <a:rPr lang="en-US" sz="4000" b="1" dirty="0" err="1" smtClean="0"/>
              <a:t>Stenotic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Regurg</a:t>
            </a:r>
            <a:r>
              <a:rPr lang="en-US" sz="4000" b="1" dirty="0" smtClean="0"/>
              <a:t>)</a:t>
            </a:r>
          </a:p>
          <a:p>
            <a:r>
              <a:rPr lang="en-US" sz="4000" b="1" dirty="0" smtClean="0"/>
              <a:t>Arrhythmic  </a:t>
            </a:r>
          </a:p>
          <a:p>
            <a:r>
              <a:rPr lang="en-US" sz="4000" b="1" dirty="0" smtClean="0"/>
              <a:t>Combined</a:t>
            </a:r>
          </a:p>
          <a:p>
            <a:r>
              <a:rPr lang="en-US" sz="4000" b="1" dirty="0" err="1" smtClean="0"/>
              <a:t>Hyperdynamic</a:t>
            </a:r>
            <a:r>
              <a:rPr lang="en-US" sz="4000" b="1" dirty="0" smtClean="0"/>
              <a:t> states </a:t>
            </a:r>
          </a:p>
          <a:p>
            <a:r>
              <a:rPr lang="en-US" sz="4000" b="1" dirty="0" smtClean="0"/>
              <a:t>Non cardiac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4572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Palpitation –Etiological basis 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562600"/>
            <a:ext cx="75438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Primary myocardial cause rare  :  Generally  for palpitation to occur there should be well  preserved LV function 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Mechanism  of palpitation in VPDs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81940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Missed beat </a:t>
            </a:r>
          </a:p>
          <a:p>
            <a:r>
              <a:rPr lang="en-US" sz="3600" b="1" dirty="0" smtClean="0"/>
              <a:t>Skipped beat </a:t>
            </a:r>
          </a:p>
          <a:p>
            <a:r>
              <a:rPr lang="en-US" sz="3600" b="1" dirty="0" smtClean="0"/>
              <a:t>Extra beat ?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105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Post VPD </a:t>
            </a:r>
            <a:r>
              <a:rPr lang="en-US" b="1" dirty="0" err="1" smtClean="0"/>
              <a:t>potentiation</a:t>
            </a:r>
            <a:r>
              <a:rPr lang="en-US" b="1" dirty="0" smtClean="0"/>
              <a:t>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796" y="1447800"/>
            <a:ext cx="8499004" cy="384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362200"/>
            <a:ext cx="601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  Syncope  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/>
          <a:srcRect l="15000" t="20833" r="10000" b="28334"/>
          <a:stretch>
            <a:fillRect/>
          </a:stretch>
        </p:blipFill>
        <p:spPr bwMode="auto">
          <a:xfrm>
            <a:off x="609600" y="1219200"/>
            <a:ext cx="7315200" cy="3718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038600" y="48006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 smtClean="0"/>
              <a:t>        William Osler   (1849-1919)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762000" y="55626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"Listen to your patient, he is telling you the diagnosis,”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Syncope is- transient loss of consciousness (LOC) 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caused by transient global cerebral </a:t>
            </a:r>
            <a:r>
              <a:rPr lang="en-IN" dirty="0" err="1" smtClean="0"/>
              <a:t>hypoperfusion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Characterized by rapid </a:t>
            </a:r>
            <a:r>
              <a:rPr lang="en-IN" dirty="0" err="1" smtClean="0"/>
              <a:t>onset,short</a:t>
            </a:r>
            <a:r>
              <a:rPr lang="en-IN" dirty="0" smtClean="0"/>
              <a:t> duration, and spontaneous recovery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85794"/>
            <a:ext cx="79296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0" dirty="0" smtClean="0"/>
              <a:t>Conditions incorrectly diagnosed as syncope</a:t>
            </a:r>
            <a:endParaRPr lang="en-IN" b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850112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6248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Syncope</a:t>
            </a:r>
            <a:r>
              <a:rPr lang="en-US" sz="4800" b="1" dirty="0" smtClean="0"/>
              <a:t> 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</a:t>
            </a:r>
            <a:r>
              <a:rPr lang="en-US" sz="3600" b="1" dirty="0" err="1" smtClean="0"/>
              <a:t>Prodrome</a:t>
            </a:r>
            <a:r>
              <a:rPr lang="en-US" sz="3600" b="1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sz="3600" b="1" dirty="0" smtClean="0"/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</a:t>
            </a:r>
            <a:r>
              <a:rPr lang="en-US" sz="3600" b="1" dirty="0" err="1" smtClean="0"/>
              <a:t>Exertional</a:t>
            </a:r>
            <a:r>
              <a:rPr lang="en-US" sz="3600" b="1" dirty="0" smtClean="0"/>
              <a:t> /Non </a:t>
            </a:r>
            <a:r>
              <a:rPr lang="en-US" sz="3600" b="1" dirty="0" err="1" smtClean="0"/>
              <a:t>exertional</a:t>
            </a:r>
            <a:r>
              <a:rPr lang="en-US" sz="3600" b="1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sz="3600" b="1" dirty="0" smtClean="0"/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Post Syncope  rhythm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Neural circuits : </a:t>
            </a:r>
            <a:r>
              <a:rPr lang="en-US" dirty="0" err="1" smtClean="0"/>
              <a:t>Neuro</a:t>
            </a:r>
            <a:r>
              <a:rPr lang="en-US" dirty="0" smtClean="0"/>
              <a:t> </a:t>
            </a:r>
            <a:r>
              <a:rPr lang="en-US" dirty="0" err="1" smtClean="0"/>
              <a:t>cardiogenic</a:t>
            </a:r>
            <a:r>
              <a:rPr lang="en-US" dirty="0" smtClean="0"/>
              <a:t> syncope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4384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/>
              <a:t>    Heightened Sympathetic tone</a:t>
            </a:r>
          </a:p>
          <a:p>
            <a:endParaRPr lang="en-IN" sz="3600" b="1" dirty="0" smtClean="0"/>
          </a:p>
          <a:p>
            <a:r>
              <a:rPr lang="en-IN" sz="3600" b="1" dirty="0" smtClean="0"/>
              <a:t>                     Cardiac (stretch )</a:t>
            </a:r>
          </a:p>
          <a:p>
            <a:endParaRPr lang="en-IN" sz="3600" b="1" dirty="0" smtClean="0"/>
          </a:p>
          <a:p>
            <a:r>
              <a:rPr lang="en-IN" sz="3600" b="1" dirty="0" smtClean="0"/>
              <a:t>         Reflex parasympathetic  overshoot</a:t>
            </a:r>
          </a:p>
          <a:p>
            <a:r>
              <a:rPr lang="en-IN" sz="3600" b="1" dirty="0" smtClean="0"/>
              <a:t>         (Cardio Inhibitory/</a:t>
            </a:r>
            <a:r>
              <a:rPr lang="en-IN" sz="3600" b="1" dirty="0" err="1" smtClean="0"/>
              <a:t>Vasodepressive</a:t>
            </a:r>
            <a:r>
              <a:rPr lang="en-IN" sz="3600" b="1" dirty="0" smtClean="0"/>
              <a:t>)</a:t>
            </a:r>
          </a:p>
          <a:p>
            <a:r>
              <a:rPr lang="en-IN" sz="3600" b="1" dirty="0" smtClean="0"/>
              <a:t>           </a:t>
            </a:r>
            <a:endParaRPr lang="en-US" sz="3600" b="1" dirty="0"/>
          </a:p>
        </p:txBody>
      </p:sp>
      <p:sp>
        <p:nvSpPr>
          <p:cNvPr id="4" name="Down Arrow 3"/>
          <p:cNvSpPr/>
          <p:nvPr/>
        </p:nvSpPr>
        <p:spPr>
          <a:xfrm>
            <a:off x="4114800" y="30480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114800" y="41148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876800"/>
            <a:ext cx="71628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Why syncope  is rare even in critical  Mitral </a:t>
            </a:r>
            <a:r>
              <a:rPr lang="en-US" sz="3600" b="1" dirty="0" err="1" smtClean="0">
                <a:solidFill>
                  <a:schemeClr val="bg1"/>
                </a:solidFill>
              </a:rPr>
              <a:t>stenosis</a:t>
            </a:r>
            <a:r>
              <a:rPr lang="en-US" sz="3600" b="1" dirty="0" smtClean="0">
                <a:solidFill>
                  <a:schemeClr val="bg1"/>
                </a:solidFill>
              </a:rPr>
              <a:t> ?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3810000"/>
            <a:ext cx="4872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RVOT </a:t>
            </a:r>
            <a:r>
              <a:rPr lang="en-US" sz="3600" b="1" dirty="0" err="1" smtClean="0"/>
              <a:t>vs</a:t>
            </a:r>
            <a:r>
              <a:rPr lang="en-US" sz="3600" b="1" dirty="0" smtClean="0"/>
              <a:t>  LVOT  syncope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6670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Cardiac</a:t>
            </a:r>
            <a:r>
              <a:rPr lang="en-US" sz="3200" b="1" dirty="0" smtClean="0"/>
              <a:t> </a:t>
            </a:r>
            <a:r>
              <a:rPr lang="en-US" sz="2800" b="1" dirty="0" smtClean="0"/>
              <a:t>(Arrhythmic /Non arrhythmic)</a:t>
            </a:r>
          </a:p>
          <a:p>
            <a:r>
              <a:rPr lang="en-US" sz="2400" b="1" dirty="0" smtClean="0"/>
              <a:t>Stoke  Adams syncope 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676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Neurocardiogenic</a:t>
            </a:r>
            <a:r>
              <a:rPr lang="en-US" sz="4000" b="1" dirty="0" smtClean="0"/>
              <a:t> syncope 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286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Types  of syncope 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590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Concluding remarks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b="1" dirty="0" smtClean="0"/>
              <a:t>Cardinal symptoms  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2133600"/>
          <a:ext cx="5410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/>
          <a:srcRect l="25625" t="20000" r="50000" b="28333"/>
          <a:stretch>
            <a:fillRect/>
          </a:stretch>
        </p:blipFill>
        <p:spPr bwMode="auto">
          <a:xfrm>
            <a:off x="5638800" y="1143000"/>
            <a:ext cx="2895600" cy="460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1524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Symptoms , Signs , Structural basis  are closely linked !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304800" y="6019800"/>
            <a:ext cx="8616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If there is dispute  . . . symptoms  shall prevail  over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Syncope  approach  evalu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76400"/>
            <a:ext cx="5710261" cy="45910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0" y="228600"/>
            <a:ext cx="61439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A story of an young  women</a:t>
            </a:r>
          </a:p>
          <a:p>
            <a:r>
              <a:rPr lang="en-US" sz="4000" b="1" dirty="0" smtClean="0"/>
              <a:t>With syncope  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63246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History is most vital  in syncope , than any other 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219200"/>
            <a:ext cx="838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She was extensively investigated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HUT , MRI brain , Contrast echo , Loop  recorders , And visited  Neurologist, cardiologist , and finally, It was learnt 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she just  gets giddy and is not really syncope .  </a:t>
            </a:r>
            <a:r>
              <a:rPr lang="en-US" sz="2800" b="1" i="1" dirty="0" smtClean="0"/>
              <a:t>Whenever she sees blood which started first when her pet dog was injured !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http://www.virtualmuseum.ca/media/edu/EN/uploads/image/DA11_945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762000"/>
            <a:ext cx="5746750" cy="551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arisastravelblog.files.wordpress.com/2013/07/img_7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8200" y="-9677400"/>
            <a:ext cx="3962400" cy="2971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1143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20164" name="Picture 4" descr="https://s-media-cache-ak0.pinimg.com/236x/71/77/8a/71778a159351db3df1c2dbf1d7cf962d.jpg"/>
          <p:cNvPicPr>
            <a:picLocks noChangeAspect="1" noChangeArrowheads="1"/>
          </p:cNvPicPr>
          <p:nvPr/>
        </p:nvPicPr>
        <p:blipFill>
          <a:blip r:embed="rId4"/>
          <a:srcRect l="6742" t="6221" r="5618" b="26904"/>
          <a:stretch>
            <a:fillRect/>
          </a:stretch>
        </p:blipFill>
        <p:spPr bwMode="auto">
          <a:xfrm>
            <a:off x="1905000" y="685800"/>
            <a:ext cx="4724400" cy="5208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7244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History if you miss initially </a:t>
            </a:r>
          </a:p>
          <a:p>
            <a:r>
              <a:rPr lang="en-US" sz="3600" b="1" i="1" dirty="0" smtClean="0"/>
              <a:t>It is very unlikely  you are </a:t>
            </a:r>
            <a:r>
              <a:rPr lang="en-US" sz="3600" b="1" i="1" dirty="0" smtClean="0"/>
              <a:t>going </a:t>
            </a:r>
            <a:r>
              <a:rPr lang="en-US" sz="3600" b="1" i="1" dirty="0" smtClean="0"/>
              <a:t>to </a:t>
            </a:r>
            <a:r>
              <a:rPr lang="en-US" sz="3600" b="1" i="1" dirty="0" smtClean="0">
                <a:solidFill>
                  <a:srgbClr val="00B050"/>
                </a:solidFill>
              </a:rPr>
              <a:t>course correct </a:t>
            </a:r>
            <a:r>
              <a:rPr lang="en-US" sz="3600" b="1" i="1" dirty="0" smtClean="0"/>
              <a:t>till </a:t>
            </a:r>
            <a:r>
              <a:rPr lang="en-US" sz="3600" b="1" i="1" dirty="0" smtClean="0"/>
              <a:t>every thing is over !</a:t>
            </a:r>
            <a:endParaRPr lang="en-US" sz="3600" b="1" i="1" dirty="0"/>
          </a:p>
        </p:txBody>
      </p:sp>
      <p:pic>
        <p:nvPicPr>
          <p:cNvPr id="4" name="Picture 4" descr="http://www.risk.net/IMG/884/192884/right-way-wrong-way.jpg"/>
          <p:cNvPicPr>
            <a:picLocks noChangeAspect="1" noChangeArrowheads="1"/>
          </p:cNvPicPr>
          <p:nvPr/>
        </p:nvPicPr>
        <p:blipFill>
          <a:blip r:embed="rId3" cstate="print"/>
          <a:srcRect t="13879"/>
          <a:stretch>
            <a:fillRect/>
          </a:stretch>
        </p:blipFill>
        <p:spPr bwMode="auto">
          <a:xfrm>
            <a:off x="1600200" y="685800"/>
            <a:ext cx="4343400" cy="32634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http://d2k4r05eujhsxi.cloudfront.net/wp-content/uploads/2013/12/Hes-Got-Rhyth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75149"/>
            <a:ext cx="9144001" cy="61012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We can be modern in our approach  </a:t>
            </a:r>
            <a:r>
              <a:rPr lang="en-US" dirty="0" smtClean="0"/>
              <a:t>. .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havanajagat.files.wordpress.com/2014/04/spirituality-science-whole-medicine-the_temple_of_aesculapi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33400"/>
            <a:ext cx="5638800" cy="443838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9600" y="601980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b="1" i="1" dirty="0"/>
          </a:p>
        </p:txBody>
      </p:sp>
      <p:sp>
        <p:nvSpPr>
          <p:cNvPr id="4" name="Rectangle 3"/>
          <p:cNvSpPr/>
          <p:nvPr/>
        </p:nvSpPr>
        <p:spPr>
          <a:xfrm>
            <a:off x="228600" y="5257800"/>
            <a:ext cx="861060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Clinical  medicine  may appear of Heritage value , still </a:t>
            </a:r>
            <a:r>
              <a:rPr lang="en-US" sz="2400" b="1" dirty="0" smtClean="0">
                <a:solidFill>
                  <a:srgbClr val="FFFF00"/>
                </a:solidFill>
              </a:rPr>
              <a:t>it is </a:t>
            </a:r>
            <a:r>
              <a:rPr lang="en-US" sz="2400" b="1" dirty="0" smtClean="0">
                <a:solidFill>
                  <a:srgbClr val="FFFF00"/>
                </a:solidFill>
              </a:rPr>
              <a:t>the life line of </a:t>
            </a:r>
            <a:r>
              <a:rPr lang="en-US" sz="2400" b="1" dirty="0" smtClean="0">
                <a:solidFill>
                  <a:srgbClr val="FFFF00"/>
                </a:solidFill>
              </a:rPr>
              <a:t>medicine , </a:t>
            </a:r>
            <a:r>
              <a:rPr lang="en-US" sz="2400" b="1" dirty="0" smtClean="0">
                <a:solidFill>
                  <a:srgbClr val="FFFF00"/>
                </a:solidFill>
              </a:rPr>
              <a:t>It is being threatened </a:t>
            </a:r>
            <a:r>
              <a:rPr lang="en-US" sz="2400" b="1" dirty="0" smtClean="0">
                <a:solidFill>
                  <a:srgbClr val="FFFF00"/>
                </a:solidFill>
              </a:rPr>
              <a:t>, but  It’s  still  in our </a:t>
            </a:r>
            <a:r>
              <a:rPr lang="en-US" sz="2400" b="1" dirty="0" smtClean="0">
                <a:solidFill>
                  <a:srgbClr val="FFFF00"/>
                </a:solidFill>
              </a:rPr>
              <a:t>hands . . </a:t>
            </a:r>
            <a:r>
              <a:rPr lang="en-US" sz="2400" b="1" dirty="0" smtClean="0">
                <a:solidFill>
                  <a:srgbClr val="FFFF00"/>
                </a:solidFill>
              </a:rPr>
              <a:t>.We shall  </a:t>
            </a:r>
            <a:r>
              <a:rPr lang="en-US" sz="2400" b="1" dirty="0" smtClean="0">
                <a:solidFill>
                  <a:srgbClr val="FFFF00"/>
                </a:solidFill>
              </a:rPr>
              <a:t>decide  the destiny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</TotalTime>
  <Words>1494</Words>
  <Application>Microsoft Office PowerPoint</Application>
  <PresentationFormat>On-screen Show (4:3)</PresentationFormat>
  <Paragraphs>462</Paragraphs>
  <Slides>93</Slides>
  <Notes>93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Dyspnea  and  Mechanism of Dyspnea </vt:lpstr>
      <vt:lpstr>DEFINITIONS OF DYSPNEA</vt:lpstr>
      <vt:lpstr>Slide 17</vt:lpstr>
      <vt:lpstr>Slide 18</vt:lpstr>
      <vt:lpstr>Slide 19</vt:lpstr>
      <vt:lpstr>Slide 20</vt:lpstr>
      <vt:lpstr>MECHANISMS OF DYSPNEA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Suggestive of cardiac</vt:lpstr>
      <vt:lpstr>Slide 30</vt:lpstr>
      <vt:lpstr>LIKELY MECHANISMS IN SELECTED CONDITIONS</vt:lpstr>
      <vt:lpstr>Slide 32</vt:lpstr>
      <vt:lpstr>Slide 33</vt:lpstr>
      <vt:lpstr>Mechanism of PAROXYSMAL NOCTURNAL DYSPNEA</vt:lpstr>
      <vt:lpstr>Mechanism in Orthopnea</vt:lpstr>
      <vt:lpstr>Slide 36</vt:lpstr>
      <vt:lpstr>Slide 37</vt:lpstr>
      <vt:lpstr>Slide 38</vt:lpstr>
      <vt:lpstr>Slide 39</vt:lpstr>
      <vt:lpstr>Slide 40</vt:lpstr>
      <vt:lpstr>Other forms of dyspnea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DEFINITION</vt:lpstr>
      <vt:lpstr>Slide 81</vt:lpstr>
      <vt:lpstr>Conditions incorrectly diagnosed as syncope</vt:lpstr>
      <vt:lpstr>Slide 83</vt:lpstr>
      <vt:lpstr>Neural circuits : Neuro cardiogenic syncope 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venkat</dc:creator>
  <cp:lastModifiedBy>dr venkat</cp:lastModifiedBy>
  <cp:revision>182</cp:revision>
  <dcterms:created xsi:type="dcterms:W3CDTF">2014-11-25T03:06:34Z</dcterms:created>
  <dcterms:modified xsi:type="dcterms:W3CDTF">2016-03-03T15:57:29Z</dcterms:modified>
</cp:coreProperties>
</file>